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317" r:id="rId2"/>
    <p:sldId id="363" r:id="rId3"/>
    <p:sldId id="369" r:id="rId4"/>
    <p:sldId id="379" r:id="rId5"/>
    <p:sldId id="359" r:id="rId6"/>
    <p:sldId id="475" r:id="rId7"/>
    <p:sldId id="380" r:id="rId8"/>
    <p:sldId id="295" r:id="rId9"/>
    <p:sldId id="370" r:id="rId10"/>
    <p:sldId id="371" r:id="rId11"/>
    <p:sldId id="372" r:id="rId12"/>
    <p:sldId id="373" r:id="rId13"/>
    <p:sldId id="374" r:id="rId14"/>
    <p:sldId id="375" r:id="rId15"/>
    <p:sldId id="376" r:id="rId16"/>
    <p:sldId id="476" r:id="rId17"/>
    <p:sldId id="377" r:id="rId18"/>
    <p:sldId id="378"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43406822-BA39-DB45-9754-FE7CF38BCAFC}">
          <p14:sldIdLst>
            <p14:sldId id="317"/>
            <p14:sldId id="363"/>
            <p14:sldId id="369"/>
            <p14:sldId id="379"/>
            <p14:sldId id="359"/>
            <p14:sldId id="475"/>
            <p14:sldId id="380"/>
            <p14:sldId id="295"/>
            <p14:sldId id="370"/>
            <p14:sldId id="371"/>
            <p14:sldId id="372"/>
            <p14:sldId id="373"/>
            <p14:sldId id="374"/>
            <p14:sldId id="375"/>
            <p14:sldId id="376"/>
            <p14:sldId id="476"/>
            <p14:sldId id="377"/>
            <p14:sldId id="37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eben, Kim" initials="RK" lastIdx="2" clrIdx="0">
    <p:extLst>
      <p:ext uri="{19B8F6BF-5375-455C-9EA6-DF929625EA0E}">
        <p15:presenceInfo xmlns:p15="http://schemas.microsoft.com/office/powerpoint/2012/main" userId="S::KRueben@urban.org::5b3894b7-d284-471d-98bd-dcbdffcd8b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B4D1"/>
    <a:srgbClr val="008AB1"/>
    <a:srgbClr val="009BC0"/>
    <a:srgbClr val="4F636B"/>
    <a:srgbClr val="175A92"/>
    <a:srgbClr val="534F51"/>
    <a:srgbClr val="B7B6B8"/>
    <a:srgbClr val="F0BA1B"/>
    <a:srgbClr val="F7F6F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0"/>
    <p:restoredTop sz="95322" autoAdjust="0"/>
  </p:normalViewPr>
  <p:slideViewPr>
    <p:cSldViewPr snapToGrid="0" snapToObjects="1" showGuides="1">
      <p:cViewPr varScale="1">
        <p:scale>
          <a:sx n="107" d="100"/>
          <a:sy n="107" d="100"/>
        </p:scale>
        <p:origin x="744" y="16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16" d="100"/>
          <a:sy n="116" d="100"/>
        </p:scale>
        <p:origin x="3024"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35E4EA1-A99D-B048-BA0C-79C029FED16D}" type="datetimeFigureOut">
              <a:t>12/16/21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929975D-F705-A745-832F-2C52B7964343}" type="slidenum">
              <a:t>‹#›</a:t>
            </a:fld>
            <a:endParaRPr lang="en-US"/>
          </a:p>
        </p:txBody>
      </p:sp>
    </p:spTree>
    <p:extLst>
      <p:ext uri="{BB962C8B-B14F-4D97-AF65-F5344CB8AC3E}">
        <p14:creationId xmlns:p14="http://schemas.microsoft.com/office/powerpoint/2010/main" val="1670123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9341F68-DADF-2547-A6B4-F95624CB91F3}" type="datetimeFigureOut">
              <a:rPr lang="en-US" smtClean="0"/>
              <a:t>12/16/21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C910B79-A433-044A-A8FC-6C2E1104D2AB}" type="slidenum">
              <a:rPr lang="en-US" smtClean="0"/>
              <a:t>‹#›</a:t>
            </a:fld>
            <a:endParaRPr lang="en-US"/>
          </a:p>
        </p:txBody>
      </p:sp>
    </p:spTree>
    <p:extLst>
      <p:ext uri="{BB962C8B-B14F-4D97-AF65-F5344CB8AC3E}">
        <p14:creationId xmlns:p14="http://schemas.microsoft.com/office/powerpoint/2010/main" val="630607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10B79-A433-044A-A8FC-6C2E1104D2AB}" type="slidenum">
              <a:rPr lang="en-US" smtClean="0"/>
              <a:t>1</a:t>
            </a:fld>
            <a:endParaRPr lang="en-US"/>
          </a:p>
        </p:txBody>
      </p:sp>
    </p:spTree>
    <p:extLst>
      <p:ext uri="{BB962C8B-B14F-4D97-AF65-F5344CB8AC3E}">
        <p14:creationId xmlns:p14="http://schemas.microsoft.com/office/powerpoint/2010/main" val="2383545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10B79-A433-044A-A8FC-6C2E1104D2AB}" type="slidenum">
              <a:rPr lang="en-US" smtClean="0"/>
              <a:t>2</a:t>
            </a:fld>
            <a:endParaRPr lang="en-US"/>
          </a:p>
        </p:txBody>
      </p:sp>
    </p:spTree>
    <p:extLst>
      <p:ext uri="{BB962C8B-B14F-4D97-AF65-F5344CB8AC3E}">
        <p14:creationId xmlns:p14="http://schemas.microsoft.com/office/powerpoint/2010/main" val="1423454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Annotated or narrated chart</a:t>
            </a:r>
          </a:p>
        </p:txBody>
      </p:sp>
      <p:sp>
        <p:nvSpPr>
          <p:cNvPr id="4" name="Slide Number Placeholder 3"/>
          <p:cNvSpPr>
            <a:spLocks noGrp="1"/>
          </p:cNvSpPr>
          <p:nvPr>
            <p:ph type="sldNum" sz="quarter" idx="10"/>
          </p:nvPr>
        </p:nvSpPr>
        <p:spPr/>
        <p:txBody>
          <a:bodyPr/>
          <a:lstStyle/>
          <a:p>
            <a:fld id="{EC910B79-A433-044A-A8FC-6C2E1104D2AB}" type="slidenum">
              <a:rPr lang="en-US" smtClean="0"/>
              <a:t>5</a:t>
            </a:fld>
            <a:endParaRPr lang="en-US"/>
          </a:p>
        </p:txBody>
      </p:sp>
    </p:spTree>
    <p:extLst>
      <p:ext uri="{BB962C8B-B14F-4D97-AF65-F5344CB8AC3E}">
        <p14:creationId xmlns:p14="http://schemas.microsoft.com/office/powerpoint/2010/main" val="1252566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prior year’s revenue or requires supermajority to pass or raise tax rates            (9 in 1990, 17 in 2015)</a:t>
            </a:r>
          </a:p>
          <a:p>
            <a:pPr lvl="1"/>
            <a:r>
              <a:rPr lang="en-US" dirty="0"/>
              <a:t>Defined as binding if required voter approval or supermajority to override.</a:t>
            </a:r>
          </a:p>
          <a:p>
            <a:endParaRPr lang="en-US" dirty="0"/>
          </a:p>
        </p:txBody>
      </p:sp>
      <p:sp>
        <p:nvSpPr>
          <p:cNvPr id="4" name="Slide Number Placeholder 3"/>
          <p:cNvSpPr>
            <a:spLocks noGrp="1"/>
          </p:cNvSpPr>
          <p:nvPr>
            <p:ph type="sldNum" sz="quarter" idx="10"/>
          </p:nvPr>
        </p:nvSpPr>
        <p:spPr/>
        <p:txBody>
          <a:bodyPr/>
          <a:lstStyle/>
          <a:p>
            <a:fld id="{EC910B79-A433-044A-A8FC-6C2E1104D2AB}" type="slidenum">
              <a:rPr lang="en-US" smtClean="0"/>
              <a:t>6</a:t>
            </a:fld>
            <a:endParaRPr lang="en-US" dirty="0"/>
          </a:p>
        </p:txBody>
      </p:sp>
    </p:spTree>
    <p:extLst>
      <p:ext uri="{BB962C8B-B14F-4D97-AF65-F5344CB8AC3E}">
        <p14:creationId xmlns:p14="http://schemas.microsoft.com/office/powerpoint/2010/main" val="145366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910B79-A433-044A-A8FC-6C2E1104D2AB}" type="slidenum">
              <a:rPr lang="en-US" smtClean="0"/>
              <a:t>8</a:t>
            </a:fld>
            <a:endParaRPr lang="en-US"/>
          </a:p>
        </p:txBody>
      </p:sp>
    </p:spTree>
    <p:extLst>
      <p:ext uri="{BB962C8B-B14F-4D97-AF65-F5344CB8AC3E}">
        <p14:creationId xmlns:p14="http://schemas.microsoft.com/office/powerpoint/2010/main" val="20898160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Rectangle 1"/>
          <p:cNvSpPr/>
          <p:nvPr userDrawn="1"/>
        </p:nvSpPr>
        <p:spPr>
          <a:xfrm>
            <a:off x="11277600" y="228783"/>
            <a:ext cx="914400" cy="803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6" name="Title 5"/>
          <p:cNvSpPr>
            <a:spLocks noGrp="1"/>
          </p:cNvSpPr>
          <p:nvPr>
            <p:ph type="title" hasCustomPrompt="1"/>
          </p:nvPr>
        </p:nvSpPr>
        <p:spPr>
          <a:xfrm>
            <a:off x="471948" y="2857024"/>
            <a:ext cx="11262852" cy="1615827"/>
          </a:xfrm>
        </p:spPr>
        <p:txBody>
          <a:bodyPr wrap="square" bIns="91440" anchor="b" anchorCtr="0">
            <a:spAutoFit/>
          </a:bodyPr>
          <a:lstStyle>
            <a:lvl1pPr>
              <a:lnSpc>
                <a:spcPct val="100000"/>
              </a:lnSpc>
              <a:spcAft>
                <a:spcPts val="1200"/>
              </a:spcAft>
              <a:defRPr sz="4800" b="1" i="0" baseline="0">
                <a:solidFill>
                  <a:schemeClr val="accent1"/>
                </a:solidFill>
                <a:latin typeface="Avenir LT Pro 55 Roman" charset="0"/>
                <a:ea typeface="Avenir LT Pro 55 Roman" charset="0"/>
                <a:cs typeface="Avenir LT Pro 55 Roman" charset="0"/>
              </a:defRPr>
            </a:lvl1pPr>
          </a:lstStyle>
          <a:p>
            <a:r>
              <a:rPr lang="en-US" dirty="0"/>
              <a:t>Title of presentation here.</a:t>
            </a:r>
            <a:br>
              <a:rPr lang="en-US" dirty="0"/>
            </a:br>
            <a:r>
              <a:rPr lang="en-US" dirty="0"/>
              <a:t>Second line if needed.</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2755" y="425378"/>
            <a:ext cx="3869436" cy="1159764"/>
          </a:xfrm>
          <a:prstGeom prst="rect">
            <a:avLst/>
          </a:prstGeom>
        </p:spPr>
      </p:pic>
      <p:sp>
        <p:nvSpPr>
          <p:cNvPr id="8" name="Slide Number Placeholder 7"/>
          <p:cNvSpPr>
            <a:spLocks noGrp="1"/>
          </p:cNvSpPr>
          <p:nvPr>
            <p:ph type="sldNum" sz="quarter" idx="11"/>
          </p:nvPr>
        </p:nvSpPr>
        <p:spPr/>
        <p:txBody>
          <a:bodyPr/>
          <a:lstStyle/>
          <a:p>
            <a:fld id="{B68F88C8-0A9A-DA43-95C8-7FE161A05352}" type="slidenum">
              <a:rPr lang="en-US" smtClean="0"/>
              <a:pPr/>
              <a:t>‹#›</a:t>
            </a:fld>
            <a:endParaRPr lang="en-US"/>
          </a:p>
        </p:txBody>
      </p:sp>
      <p:sp>
        <p:nvSpPr>
          <p:cNvPr id="13" name="Text Placeholder 12"/>
          <p:cNvSpPr>
            <a:spLocks noGrp="1"/>
          </p:cNvSpPr>
          <p:nvPr>
            <p:ph type="body" sz="quarter" idx="12" hasCustomPrompt="1"/>
          </p:nvPr>
        </p:nvSpPr>
        <p:spPr>
          <a:xfrm>
            <a:off x="457200" y="4472851"/>
            <a:ext cx="11277600" cy="584775"/>
          </a:xfrm>
        </p:spPr>
        <p:txBody>
          <a:bodyPr>
            <a:spAutoFit/>
          </a:bodyPr>
          <a:lstStyle>
            <a:lvl1pPr marL="0" indent="0">
              <a:lnSpc>
                <a:spcPct val="100000"/>
              </a:lnSpc>
              <a:spcBef>
                <a:spcPts val="0"/>
              </a:spcBef>
              <a:buNone/>
              <a:defRPr sz="3200" baseline="0"/>
            </a:lvl1pPr>
          </a:lstStyle>
          <a:p>
            <a:r>
              <a:rPr lang="en-US" sz="3200" dirty="0"/>
              <a:t>Subtitle</a:t>
            </a:r>
            <a:endParaRPr lang="en-US" sz="2400" dirty="0"/>
          </a:p>
        </p:txBody>
      </p:sp>
      <p:sp>
        <p:nvSpPr>
          <p:cNvPr id="5" name="Text Placeholder 4"/>
          <p:cNvSpPr>
            <a:spLocks noGrp="1"/>
          </p:cNvSpPr>
          <p:nvPr>
            <p:ph type="body" sz="quarter" idx="13" hasCustomPrompt="1"/>
          </p:nvPr>
        </p:nvSpPr>
        <p:spPr>
          <a:xfrm>
            <a:off x="471487" y="5827713"/>
            <a:ext cx="11319825" cy="338554"/>
          </a:xfrm>
        </p:spPr>
        <p:txBody>
          <a:bodyPr>
            <a:spAutoFit/>
          </a:bodyPr>
          <a:lstStyle>
            <a:lvl1pPr marL="0" indent="0">
              <a:buNone/>
              <a:defRPr sz="1600" baseline="0">
                <a:latin typeface="Avenir LT Pro 55 Roman" charset="0"/>
                <a:ea typeface="Avenir LT Pro 55 Roman" charset="0"/>
                <a:cs typeface="Avenir LT Pro 55 Roman" charset="0"/>
              </a:defRPr>
            </a:lvl1pPr>
          </a:lstStyle>
          <a:p>
            <a:pPr lvl="0"/>
            <a:r>
              <a:rPr lang="en-US" dirty="0"/>
              <a:t>Date and Presenter</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Figure with bullets">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dirty="0"/>
          </a:p>
        </p:txBody>
      </p:sp>
      <p:sp>
        <p:nvSpPr>
          <p:cNvPr id="6" name="Title 5"/>
          <p:cNvSpPr>
            <a:spLocks noGrp="1"/>
          </p:cNvSpPr>
          <p:nvPr>
            <p:ph type="title"/>
          </p:nvPr>
        </p:nvSpPr>
        <p:spPr>
          <a:xfrm>
            <a:off x="457200" y="533400"/>
            <a:ext cx="3657600" cy="1711036"/>
          </a:xfrm>
        </p:spPr>
        <p:txBody>
          <a:bodyPr anchor="b">
            <a:noAutofit/>
          </a:bodyPr>
          <a:lstStyle>
            <a:lvl1pPr>
              <a:lnSpc>
                <a:spcPct val="100000"/>
              </a:lnSpc>
              <a:spcAft>
                <a:spcPts val="1200"/>
              </a:spcAft>
              <a:defRPr sz="2200" b="1" i="0" baseline="0">
                <a:latin typeface="+mj-lt"/>
              </a:defRPr>
            </a:lvl1pPr>
          </a:lstStyle>
          <a:p>
            <a:r>
              <a:rPr lang="en-US" dirty="0"/>
              <a:t>Click to edit Master title style</a:t>
            </a:r>
          </a:p>
        </p:txBody>
      </p:sp>
      <p:sp>
        <p:nvSpPr>
          <p:cNvPr id="3" name="Text Placeholder 2"/>
          <p:cNvSpPr>
            <a:spLocks noGrp="1"/>
          </p:cNvSpPr>
          <p:nvPr>
            <p:ph type="body" sz="quarter" idx="11"/>
          </p:nvPr>
        </p:nvSpPr>
        <p:spPr>
          <a:xfrm>
            <a:off x="457200" y="2481263"/>
            <a:ext cx="3657600" cy="3254375"/>
          </a:xfrm>
        </p:spPr>
        <p:txBody>
          <a:bodyPr>
            <a:noAutofit/>
          </a:bodyPr>
          <a:lstStyle>
            <a:lvl1pPr>
              <a:defRPr sz="2200" baseline="0">
                <a:solidFill>
                  <a:schemeClr val="tx1"/>
                </a:solidFill>
              </a:defRPr>
            </a:lvl1pPr>
            <a:lvl2pPr>
              <a:defRPr sz="2200" baseline="0">
                <a:solidFill>
                  <a:schemeClr val="tx1"/>
                </a:solidFill>
              </a:defRPr>
            </a:lvl2pPr>
            <a:lvl3pPr>
              <a:defRPr sz="2200" baseline="0">
                <a:solidFill>
                  <a:schemeClr val="tx1"/>
                </a:solidFill>
              </a:defRPr>
            </a:lvl3pPr>
            <a:lvl4pPr>
              <a:defRPr sz="2200" baseline="0">
                <a:solidFill>
                  <a:schemeClr val="tx1"/>
                </a:solidFill>
              </a:defRPr>
            </a:lvl4pPr>
            <a:lvl5pPr>
              <a:defRPr sz="2200" baseline="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Box 9"/>
          <p:cNvSpPr txBox="1"/>
          <p:nvPr userDrawn="1"/>
        </p:nvSpPr>
        <p:spPr>
          <a:xfrm>
            <a:off x="265815" y="-496181"/>
            <a:ext cx="3318584"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Figure with annotation + bullets</a:t>
            </a:r>
            <a:endParaRPr lang="en-US" sz="1200" b="1" dirty="0">
              <a:solidFill>
                <a:schemeClr val="accent2"/>
              </a:solidFill>
            </a:endParaRPr>
          </a:p>
        </p:txBody>
      </p:sp>
      <p:sp>
        <p:nvSpPr>
          <p:cNvPr id="11" name="Content Placeholder 2"/>
          <p:cNvSpPr>
            <a:spLocks noGrp="1"/>
          </p:cNvSpPr>
          <p:nvPr>
            <p:ph sz="quarter" idx="10"/>
          </p:nvPr>
        </p:nvSpPr>
        <p:spPr>
          <a:xfrm>
            <a:off x="5257800" y="533400"/>
            <a:ext cx="6477000" cy="5524500"/>
          </a:xfrm>
          <a:solidFill>
            <a:schemeClr val="bg2">
              <a:lumMod val="95000"/>
            </a:schemeClr>
          </a:solidFill>
        </p:spPr>
        <p:txBody>
          <a:bodyPr vert="horz" lIns="0" tIns="45720" rIns="0" bIns="45720" rtlCol="0">
            <a:normAutofit/>
          </a:bodyPr>
          <a:lstStyle>
            <a:lvl1pPr marL="228600" indent="-228600">
              <a:buNone/>
              <a:defRPr lang="en-US" smtClean="0">
                <a:solidFill>
                  <a:schemeClr val="bg1"/>
                </a:solidFill>
              </a:defRPr>
            </a:lvl1pPr>
            <a:lvl2pPr>
              <a:defRPr lang="en-US" smtClean="0"/>
            </a:lvl2pPr>
            <a:lvl3pPr>
              <a:defRPr lang="en-US" smtClean="0"/>
            </a:lvl3pPr>
            <a:lvl4pPr>
              <a:defRPr lang="en-US" smtClean="0"/>
            </a:lvl4pPr>
            <a:lvl5pPr>
              <a:defRPr lang="en-US"/>
            </a:lvl5pPr>
          </a:lstStyle>
          <a:p>
            <a:pPr marL="0" lvl="0" indent="0" algn="ctr"/>
            <a:endParaRPr lang="en-US" dirty="0"/>
          </a:p>
          <a:p>
            <a:pPr marL="0" lvl="0" indent="0" algn="ctr"/>
            <a:r>
              <a:rPr lang="en-US" dirty="0"/>
              <a:t>Click to edit Master text styles</a:t>
            </a:r>
          </a:p>
        </p:txBody>
      </p:sp>
    </p:spTree>
    <p:extLst>
      <p:ext uri="{BB962C8B-B14F-4D97-AF65-F5344CB8AC3E}">
        <p14:creationId xmlns:p14="http://schemas.microsoft.com/office/powerpoint/2010/main" val="2840782000"/>
      </p:ext>
    </p:extLst>
  </p:cSld>
  <p:clrMapOvr>
    <a:masterClrMapping/>
  </p:clrMapOvr>
  <p:transition>
    <p:fade/>
  </p:transition>
  <p:extLst>
    <p:ext uri="{DCECCB84-F9BA-43D5-87BE-67443E8EF086}">
      <p15:sldGuideLst xmlns:p15="http://schemas.microsoft.com/office/powerpoint/2012/main">
        <p15:guide id="1" pos="331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Footer Placeholder 6"/>
          <p:cNvSpPr>
            <a:spLocks noGrp="1"/>
          </p:cNvSpPr>
          <p:nvPr>
            <p:ph type="ftr" sz="quarter" idx="10"/>
          </p:nvPr>
        </p:nvSpPr>
        <p:spPr/>
        <p:txBody>
          <a:bodyPr/>
          <a:lstStyle/>
          <a:p>
            <a:r>
              <a:rPr lang="en-US"/>
              <a:t>WWW.TAXPOLICYCENTER.ORG</a:t>
            </a:r>
            <a:endParaRPr lang="en-US" dirty="0"/>
          </a:p>
        </p:txBody>
      </p:sp>
      <p:sp>
        <p:nvSpPr>
          <p:cNvPr id="8" name="Slide Number Placeholder 7"/>
          <p:cNvSpPr>
            <a:spLocks noGrp="1"/>
          </p:cNvSpPr>
          <p:nvPr>
            <p:ph type="sldNum" sz="quarter" idx="11"/>
          </p:nvPr>
        </p:nvSpPr>
        <p:spPr/>
        <p:txBody>
          <a:bodyPr/>
          <a:lstStyle/>
          <a:p>
            <a:fld id="{B68F88C8-0A9A-DA43-95C8-7FE161A05352}" type="slidenum">
              <a:rPr lang="en-US" smtClean="0"/>
              <a:pPr/>
              <a:t>‹#›</a:t>
            </a:fld>
            <a:endParaRPr lang="en-US" dirty="0"/>
          </a:p>
        </p:txBody>
      </p:sp>
    </p:spTree>
    <p:extLst>
      <p:ext uri="{BB962C8B-B14F-4D97-AF65-F5344CB8AC3E}">
        <p14:creationId xmlns:p14="http://schemas.microsoft.com/office/powerpoint/2010/main" val="2139517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Autofit/>
          </a:bodyPr>
          <a:lstStyle/>
          <a:p>
            <a:r>
              <a:rPr lang="en-US"/>
              <a:t>Click to edit Master title style</a:t>
            </a:r>
          </a:p>
        </p:txBody>
      </p:sp>
      <p:sp>
        <p:nvSpPr>
          <p:cNvPr id="5" name="Slide Number Placeholder 4"/>
          <p:cNvSpPr>
            <a:spLocks noGrp="1"/>
          </p:cNvSpPr>
          <p:nvPr>
            <p:ph type="sldNum" sz="quarter" idx="12"/>
          </p:nvPr>
        </p:nvSpPr>
        <p:spPr/>
        <p:txBody>
          <a:bodyPr/>
          <a:lstStyle/>
          <a:p>
            <a:fld id="{B68F88C8-0A9A-DA43-95C8-7FE161A05352}" type="slidenum">
              <a:rPr lang="en-US" smtClean="0"/>
              <a:t>‹#›</a:t>
            </a:fld>
            <a:endParaRPr lang="en-US"/>
          </a:p>
        </p:txBody>
      </p:sp>
      <p:sp>
        <p:nvSpPr>
          <p:cNvPr id="6" name="Footer Placeholder 5"/>
          <p:cNvSpPr>
            <a:spLocks noGrp="1"/>
          </p:cNvSpPr>
          <p:nvPr>
            <p:ph type="ftr" sz="quarter" idx="13"/>
          </p:nvPr>
        </p:nvSpPr>
        <p:spPr/>
        <p:txBody>
          <a:bodyPr/>
          <a:lstStyle/>
          <a:p>
            <a:r>
              <a:rPr lang="en-US"/>
              <a:t>WWW.TAXPOLICYCENTER.ORG</a:t>
            </a:r>
            <a:endParaRPr lang="en-US" dirty="0"/>
          </a:p>
        </p:txBody>
      </p:sp>
    </p:spTree>
    <p:extLst>
      <p:ext uri="{BB962C8B-B14F-4D97-AF65-F5344CB8AC3E}">
        <p14:creationId xmlns:p14="http://schemas.microsoft.com/office/powerpoint/2010/main" val="36875405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Column Bullets">
    <p:spTree>
      <p:nvGrpSpPr>
        <p:cNvPr id="1" name=""/>
        <p:cNvGrpSpPr/>
        <p:nvPr/>
      </p:nvGrpSpPr>
      <p:grpSpPr>
        <a:xfrm>
          <a:off x="0" y="0"/>
          <a:ext cx="0" cy="0"/>
          <a:chOff x="0" y="0"/>
          <a:chExt cx="0" cy="0"/>
        </a:xfrm>
      </p:grpSpPr>
      <p:sp>
        <p:nvSpPr>
          <p:cNvPr id="7" name="Title 6"/>
          <p:cNvSpPr>
            <a:spLocks noGrp="1"/>
          </p:cNvSpPr>
          <p:nvPr>
            <p:ph type="title"/>
          </p:nvPr>
        </p:nvSpPr>
        <p:spPr/>
        <p:txBody>
          <a:bodyPr lIns="0" tIns="0" rIns="0" bIns="91440" anchor="b">
            <a:normAutofit/>
          </a:bodyPr>
          <a:lstStyle>
            <a:lvl1pPr>
              <a:defRPr sz="3600"/>
            </a:lvl1pPr>
          </a:lstStyle>
          <a:p>
            <a:r>
              <a:rPr lang="en-US"/>
              <a:t>Click to edit Master title style</a:t>
            </a:r>
          </a:p>
        </p:txBody>
      </p:sp>
      <p:sp>
        <p:nvSpPr>
          <p:cNvPr id="12" name="Text Placeholder 11"/>
          <p:cNvSpPr>
            <a:spLocks noGrp="1"/>
          </p:cNvSpPr>
          <p:nvPr>
            <p:ph type="body" sz="quarter" idx="10"/>
          </p:nvPr>
        </p:nvSpPr>
        <p:spPr>
          <a:xfrm>
            <a:off x="457200" y="1690688"/>
            <a:ext cx="9601200" cy="4367212"/>
          </a:xfrm>
        </p:spPr>
        <p:txBody>
          <a:bodyPr tIns="182880" bIns="91440">
            <a:noAutofit/>
          </a:bodyPr>
          <a:lstStyle>
            <a:lvl1pPr>
              <a:defRPr>
                <a:latin typeface="+mn-lt"/>
              </a:defRPr>
            </a:lvl1pPr>
            <a:lvl2pPr>
              <a:defRPr>
                <a:latin typeface="+mn-lt"/>
              </a:defRPr>
            </a:lvl2pPr>
            <a:lvl3pPr marL="1143000" indent="-228600">
              <a:buFont typeface="LucidaGrande" charset="0"/>
              <a:buChar char="▫"/>
              <a:defRPr i="1">
                <a:latin typeface="+mn-lt"/>
              </a:defRPr>
            </a:lvl3pPr>
            <a:lvl4pPr marL="1600200" indent="-228600">
              <a:buFont typeface="LucidaGrande" charset="0"/>
              <a:buChar char="▫"/>
              <a:defRPr i="1">
                <a:latin typeface="+mn-lt"/>
              </a:defRPr>
            </a:lvl4pPr>
            <a:lvl5pPr marL="2057400" indent="-228600">
              <a:buFont typeface="LucidaGrande" charset="0"/>
              <a:buChar char="▫"/>
              <a:defRPr i="1">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p:cNvCxnSpPr/>
          <p:nvPr userDrawn="1"/>
        </p:nvCxnSpPr>
        <p:spPr>
          <a:xfrm>
            <a:off x="0" y="6215215"/>
            <a:ext cx="12192000" cy="0"/>
          </a:xfrm>
          <a:prstGeom prst="line">
            <a:avLst/>
          </a:prstGeom>
          <a:ln w="31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Footer Placeholder 10"/>
          <p:cNvSpPr>
            <a:spLocks noGrp="1"/>
          </p:cNvSpPr>
          <p:nvPr>
            <p:ph type="ftr" sz="quarter" idx="11"/>
          </p:nvPr>
        </p:nvSpPr>
        <p:spPr/>
        <p:txBody>
          <a:bodyPr/>
          <a:lstStyle/>
          <a:p>
            <a:r>
              <a:rPr lang="en-US"/>
              <a:t>WWW.TAXPOLICYCENTER.ORG</a:t>
            </a:r>
            <a:endParaRPr lang="en-US" dirty="0"/>
          </a:p>
        </p:txBody>
      </p:sp>
      <p:sp>
        <p:nvSpPr>
          <p:cNvPr id="14" name="Slide Number Placeholder 13"/>
          <p:cNvSpPr>
            <a:spLocks noGrp="1"/>
          </p:cNvSpPr>
          <p:nvPr>
            <p:ph type="sldNum" sz="quarter" idx="12"/>
          </p:nvPr>
        </p:nvSpPr>
        <p:spPr/>
        <p:txBody>
          <a:bodyPr/>
          <a:lstStyle/>
          <a:p>
            <a:fld id="{B68F88C8-0A9A-DA43-95C8-7FE161A05352}" type="slidenum">
              <a:rPr lang="en-US" smtClean="0"/>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3657600" cy="5524500"/>
          </a:xfrm>
        </p:spPr>
        <p:txBody>
          <a:bodyPr wrap="square" lIns="0" tIns="0" rIns="0" bIns="0" anchor="ctr" anchorCtr="0">
            <a:noAutofit/>
          </a:bodyPr>
          <a:lstStyle>
            <a:lvl1pPr marL="0" indent="0">
              <a:lnSpc>
                <a:spcPct val="100000"/>
              </a:lnSpc>
              <a:buNone/>
              <a:defRPr sz="2200">
                <a:latin typeface="+mn-lt"/>
              </a:defRPr>
            </a:lvl1pPr>
            <a:lvl2pPr>
              <a:defRPr sz="2000"/>
            </a:lvl2pPr>
          </a:lstStyle>
          <a:p>
            <a:pPr lvl="0"/>
            <a:r>
              <a:rPr lang="en-US"/>
              <a:t>Click to edit Master text styles</a:t>
            </a:r>
          </a:p>
        </p:txBody>
      </p:sp>
      <p:sp>
        <p:nvSpPr>
          <p:cNvPr id="9" name="Rectangle 8"/>
          <p:cNvSpPr/>
          <p:nvPr userDrawn="1"/>
        </p:nvSpPr>
        <p:spPr>
          <a:xfrm>
            <a:off x="4716966" y="533400"/>
            <a:ext cx="7017834" cy="552450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265861" y="812181"/>
            <a:ext cx="5908591" cy="498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p:cNvSpPr>
            <a:spLocks noGrp="1"/>
          </p:cNvSpPr>
          <p:nvPr>
            <p:ph type="ftr" sz="quarter" idx="10"/>
          </p:nvPr>
        </p:nvSpPr>
        <p:spPr>
          <a:xfrm>
            <a:off x="457200" y="6420465"/>
            <a:ext cx="4114800" cy="295888"/>
          </a:xfrm>
          <a:prstGeom prst="rect">
            <a:avLst/>
          </a:prstGeom>
        </p:spPr>
        <p:txBody>
          <a:bodyPr/>
          <a:lstStyle/>
          <a:p>
            <a:pPr algn="l"/>
            <a:r>
              <a:rPr lang="en-US"/>
              <a:t>WWW.TAXPOLICYCENTER.ORG</a:t>
            </a:r>
            <a:endParaRPr lang="en-US" dirty="0"/>
          </a:p>
        </p:txBody>
      </p:sp>
      <p:sp>
        <p:nvSpPr>
          <p:cNvPr id="5" name="Slide Number Placeholder 4"/>
          <p:cNvSpPr>
            <a:spLocks noGrp="1"/>
          </p:cNvSpPr>
          <p:nvPr>
            <p:ph type="sldNum" sz="quarter" idx="11"/>
          </p:nvPr>
        </p:nvSpPr>
        <p:spPr/>
        <p:txBody>
          <a:bodyPr/>
          <a:lstStyle/>
          <a:p>
            <a:fld id="{B68F88C8-0A9A-DA43-95C8-7FE161A05352}" type="slidenum">
              <a:rPr lang="en-US" smtClean="0"/>
              <a:pPr/>
              <a:t>‹#›</a:t>
            </a:fld>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3657600" cy="5524500"/>
          </a:xfrm>
        </p:spPr>
        <p:txBody>
          <a:bodyPr wrap="square" lIns="0" tIns="0" rIns="0" bIns="0" anchor="ctr" anchorCtr="0">
            <a:noAutofit/>
          </a:bodyPr>
          <a:lstStyle>
            <a:lvl1pPr marL="228600" indent="-228600">
              <a:lnSpc>
                <a:spcPct val="100000"/>
              </a:lnSpc>
              <a:buFont typeface="Wingdings" charset="2"/>
              <a:buChar char="§"/>
              <a:defRPr sz="2200">
                <a:latin typeface="+mn-lt"/>
              </a:defRPr>
            </a:lvl1pPr>
            <a:lvl2pPr marL="685800" indent="-228600">
              <a:lnSpc>
                <a:spcPct val="100000"/>
              </a:lnSpc>
              <a:buFont typeface="Wingdings" charset="2"/>
              <a:buChar char="§"/>
              <a:defRPr sz="2000">
                <a:latin typeface="+mn-lt"/>
              </a:defRPr>
            </a:lvl2pPr>
            <a:lvl3pPr marL="1143000" indent="-228600">
              <a:lnSpc>
                <a:spcPct val="100000"/>
              </a:lnSpc>
              <a:buFont typeface="Wingdings" charset="2"/>
              <a:buChar char="§"/>
              <a:defRPr>
                <a:latin typeface="+mn-lt"/>
              </a:defRPr>
            </a:lvl3pPr>
            <a:lvl4pPr marL="1600200" indent="-228600">
              <a:lnSpc>
                <a:spcPct val="100000"/>
              </a:lnSpc>
              <a:buFont typeface="Wingdings" charset="2"/>
              <a:buChar char="§"/>
              <a:defRPr>
                <a:latin typeface="+mn-lt"/>
              </a:defRPr>
            </a:lvl4pPr>
            <a:lvl5pPr marL="2057400" indent="-228600">
              <a:lnSpc>
                <a:spcPct val="100000"/>
              </a:lnSpc>
              <a:buFont typeface="Wingdings" charset="2"/>
              <a:buChar cha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4716966" y="533400"/>
            <a:ext cx="7017834" cy="552450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5265861" y="812181"/>
            <a:ext cx="5908591" cy="498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0"/>
          </p:nvPr>
        </p:nvSpPr>
        <p:spPr/>
        <p:txBody>
          <a:bodyPr/>
          <a:lstStyle/>
          <a:p>
            <a:r>
              <a:rPr lang="en-US"/>
              <a:t>WWW.TAXPOLICYCENTER.ORG</a:t>
            </a:r>
            <a:endParaRPr lang="en-US" dirty="0"/>
          </a:p>
        </p:txBody>
      </p:sp>
      <p:sp>
        <p:nvSpPr>
          <p:cNvPr id="7" name="Slide Number Placeholder 6"/>
          <p:cNvSpPr>
            <a:spLocks noGrp="1"/>
          </p:cNvSpPr>
          <p:nvPr>
            <p:ph type="sldNum" sz="quarter" idx="11"/>
          </p:nvPr>
        </p:nvSpPr>
        <p:spPr/>
        <p:txBody>
          <a:bodyPr/>
          <a:lstStyle/>
          <a:p>
            <a:fld id="{B68F88C8-0A9A-DA43-95C8-7FE161A05352}" type="slidenum">
              <a:rPr lang="en-US" smtClean="0"/>
              <a:pPr/>
              <a:t>‹#›</a:t>
            </a:fld>
            <a:endParaRPr lang="en-US" dirty="0"/>
          </a:p>
        </p:txBody>
      </p:sp>
    </p:spTree>
    <p:extLst>
      <p:ext uri="{BB962C8B-B14F-4D97-AF65-F5344CB8AC3E}">
        <p14:creationId xmlns:p14="http://schemas.microsoft.com/office/powerpoint/2010/main" val="99989096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Blue">
    <p:bg>
      <p:bgPr>
        <a:gradFill>
          <a:gsLst>
            <a:gs pos="0">
              <a:srgbClr val="175A92"/>
            </a:gs>
            <a:gs pos="97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solidFill>
            <a:schemeClr val="bg1">
              <a:alpha val="10000"/>
            </a:schemeClr>
          </a:solidFill>
        </p:spPr>
        <p:txBody>
          <a:bodyPr/>
          <a:lstStyle>
            <a:lvl1pPr>
              <a:defRPr b="0">
                <a:ln>
                  <a:solidFill>
                    <a:schemeClr val="bg1"/>
                  </a:solidFill>
                </a:ln>
              </a:defRPr>
            </a:lvl1pPr>
          </a:lstStyle>
          <a:p>
            <a:fld id="{B68F88C8-0A9A-DA43-95C8-7FE161A05352}" type="slidenum">
              <a:rPr lang="en-US" smtClean="0"/>
              <a:pPr/>
              <a:t>‹#›</a:t>
            </a:fld>
            <a:endParaRPr lang="en-US"/>
          </a:p>
        </p:txBody>
      </p:sp>
      <p:sp>
        <p:nvSpPr>
          <p:cNvPr id="5" name="Title 4"/>
          <p:cNvSpPr>
            <a:spLocks noGrp="1"/>
          </p:cNvSpPr>
          <p:nvPr>
            <p:ph type="title"/>
          </p:nvPr>
        </p:nvSpPr>
        <p:spPr>
          <a:xfrm>
            <a:off x="457200" y="1981200"/>
            <a:ext cx="11277600" cy="2895600"/>
          </a:xfrm>
        </p:spPr>
        <p:txBody>
          <a:bodyPr>
            <a:noAutofit/>
          </a:bodyPr>
          <a:lstStyle>
            <a:lvl1pPr algn="ctr">
              <a:defRPr sz="3600">
                <a:solidFill>
                  <a:schemeClr val="bg1"/>
                </a:solidFill>
              </a:defRPr>
            </a:lvl1pPr>
          </a:lstStyle>
          <a:p>
            <a:r>
              <a:rPr lang="en-US"/>
              <a:t>Click to edit Master title style</a:t>
            </a:r>
          </a:p>
        </p:txBody>
      </p:sp>
      <p:sp>
        <p:nvSpPr>
          <p:cNvPr id="3" name="Footer Placeholder 2"/>
          <p:cNvSpPr>
            <a:spLocks noGrp="1"/>
          </p:cNvSpPr>
          <p:nvPr>
            <p:ph type="ftr" sz="quarter" idx="13"/>
          </p:nvPr>
        </p:nvSpPr>
        <p:spPr/>
        <p:txBody>
          <a:bodyPr/>
          <a:lstStyle>
            <a:lvl1pPr>
              <a:defRPr>
                <a:solidFill>
                  <a:schemeClr val="bg2">
                    <a:alpha val="50000"/>
                  </a:schemeClr>
                </a:solidFill>
              </a:defRPr>
            </a:lvl1pPr>
          </a:lstStyle>
          <a:p>
            <a:r>
              <a:rPr lang="en-US"/>
              <a:t>WWW.TAXPOLICYCENTER.ORG</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Centered">
    <p:bg>
      <p:bgPr>
        <a:gradFill>
          <a:gsLst>
            <a:gs pos="0">
              <a:srgbClr val="4F636B"/>
            </a:gs>
            <a:gs pos="97000">
              <a:schemeClr val="tx2"/>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solidFill>
            <a:schemeClr val="bg1">
              <a:alpha val="10000"/>
            </a:schemeClr>
          </a:solidFill>
          <a:ln>
            <a:noFill/>
          </a:ln>
        </p:spPr>
        <p:txBody>
          <a:bodyPr/>
          <a:lstStyle>
            <a:lvl1pPr>
              <a:defRPr>
                <a:ln>
                  <a:noFill/>
                </a:ln>
                <a:solidFill>
                  <a:schemeClr val="bg1"/>
                </a:solidFill>
              </a:defRPr>
            </a:lvl1pPr>
          </a:lstStyle>
          <a:p>
            <a:fld id="{B68F88C8-0A9A-DA43-95C8-7FE161A05352}" type="slidenum">
              <a:rPr lang="en-US" smtClean="0"/>
              <a:pPr/>
              <a:t>‹#›</a:t>
            </a:fld>
            <a:endParaRPr lang="en-US"/>
          </a:p>
        </p:txBody>
      </p:sp>
      <p:sp>
        <p:nvSpPr>
          <p:cNvPr id="5" name="Title 4"/>
          <p:cNvSpPr>
            <a:spLocks noGrp="1"/>
          </p:cNvSpPr>
          <p:nvPr>
            <p:ph type="title"/>
          </p:nvPr>
        </p:nvSpPr>
        <p:spPr>
          <a:xfrm>
            <a:off x="457200" y="1981200"/>
            <a:ext cx="11277600" cy="2895600"/>
          </a:xfrm>
        </p:spPr>
        <p:txBody>
          <a:bodyPr>
            <a:noAutofit/>
          </a:bodyPr>
          <a:lstStyle>
            <a:lvl1pPr algn="ctr">
              <a:defRPr sz="3600">
                <a:solidFill>
                  <a:schemeClr val="bg1"/>
                </a:solidFill>
              </a:defRPr>
            </a:lvl1pPr>
          </a:lstStyle>
          <a:p>
            <a:r>
              <a:rPr lang="en-US"/>
              <a:t>Click to edit Master title style</a:t>
            </a:r>
          </a:p>
        </p:txBody>
      </p:sp>
      <p:sp>
        <p:nvSpPr>
          <p:cNvPr id="3" name="Footer Placeholder 2"/>
          <p:cNvSpPr>
            <a:spLocks noGrp="1"/>
          </p:cNvSpPr>
          <p:nvPr>
            <p:ph type="ftr" sz="quarter" idx="13"/>
          </p:nvPr>
        </p:nvSpPr>
        <p:spPr/>
        <p:txBody>
          <a:bodyPr/>
          <a:lstStyle>
            <a:lvl1pPr>
              <a:defRPr>
                <a:solidFill>
                  <a:schemeClr val="bg2">
                    <a:alpha val="50000"/>
                  </a:schemeClr>
                </a:solidFill>
              </a:defRPr>
            </a:lvl1pPr>
          </a:lstStyle>
          <a:p>
            <a:r>
              <a:rPr lang="en-US"/>
              <a:t>WWW.TAXPOLICYCENTER.ORG</a:t>
            </a:r>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8F88C8-0A9A-DA43-95C8-7FE161A05352}" type="slidenum">
              <a:rPr lang="en-US" smtClean="0"/>
              <a:t>‹#›</a:t>
            </a:fld>
            <a:endParaRPr lang="en-US"/>
          </a:p>
        </p:txBody>
      </p:sp>
      <p:sp>
        <p:nvSpPr>
          <p:cNvPr id="5" name="Footer Placeholder 4"/>
          <p:cNvSpPr>
            <a:spLocks noGrp="1"/>
          </p:cNvSpPr>
          <p:nvPr>
            <p:ph type="ftr" sz="quarter" idx="13"/>
          </p:nvPr>
        </p:nvSpPr>
        <p:spPr/>
        <p:txBody>
          <a:bodyPr/>
          <a:lstStyle/>
          <a:p>
            <a:r>
              <a:rPr lang="en-US"/>
              <a:t>WWW.TAXPOLICYCENTER.ORG</a:t>
            </a:r>
            <a:endParaRPr lang="en-US" dirty="0"/>
          </a:p>
        </p:txBody>
      </p:sp>
    </p:spTree>
    <p:extLst>
      <p:ext uri="{BB962C8B-B14F-4D97-AF65-F5344CB8AC3E}">
        <p14:creationId xmlns:p14="http://schemas.microsoft.com/office/powerpoint/2010/main" val="1152991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11277600" cy="1157288"/>
          </a:xfrm>
          <a:prstGeom prst="rect">
            <a:avLst/>
          </a:prstGeom>
        </p:spPr>
        <p:txBody>
          <a:bodyPr vert="horz" lIns="0" tIns="45720" rIns="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825625"/>
            <a:ext cx="11277600" cy="4232275"/>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noChangeAspect="1"/>
          </p:cNvSpPr>
          <p:nvPr>
            <p:ph type="sldNum" sz="quarter" idx="4"/>
          </p:nvPr>
        </p:nvSpPr>
        <p:spPr>
          <a:xfrm>
            <a:off x="11471273" y="6394449"/>
            <a:ext cx="320040" cy="320040"/>
          </a:xfrm>
          <a:prstGeom prst="ellipse">
            <a:avLst/>
          </a:prstGeom>
          <a:solidFill>
            <a:schemeClr val="accent6">
              <a:lumMod val="20000"/>
              <a:lumOff val="80000"/>
            </a:schemeClr>
          </a:solidFill>
          <a:ln>
            <a:noFill/>
          </a:ln>
          <a:effectLst/>
        </p:spPr>
        <p:txBody>
          <a:bodyPr vert="horz" lIns="45720" tIns="45720" rIns="45720" bIns="45720" rtlCol="0" anchor="ctr">
            <a:noAutofit/>
          </a:bodyPr>
          <a:lstStyle>
            <a:lvl1pPr algn="ctr">
              <a:defRPr sz="900">
                <a:solidFill>
                  <a:schemeClr val="accent1"/>
                </a:solidFill>
                <a:latin typeface="+mn-lt"/>
                <a:ea typeface="Lato" charset="0"/>
                <a:cs typeface="Lato" charset="0"/>
              </a:defRPr>
            </a:lvl1pPr>
          </a:lstStyle>
          <a:p>
            <a:fld id="{B68F88C8-0A9A-DA43-95C8-7FE161A05352}" type="slidenum">
              <a:rPr lang="en-US" smtClean="0"/>
              <a:pPr/>
              <a:t>‹#›</a:t>
            </a:fld>
            <a:endParaRPr lang="en-US" dirty="0"/>
          </a:p>
        </p:txBody>
      </p:sp>
      <p:sp>
        <p:nvSpPr>
          <p:cNvPr id="7" name="Rectangle 6"/>
          <p:cNvSpPr/>
          <p:nvPr userDrawn="1"/>
        </p:nvSpPr>
        <p:spPr>
          <a:xfrm>
            <a:off x="0" y="0"/>
            <a:ext cx="12192000" cy="1306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1407877" y="265566"/>
            <a:ext cx="653845" cy="558220"/>
          </a:xfrm>
          <a:prstGeom prst="rect">
            <a:avLst/>
          </a:prstGeom>
        </p:spPr>
      </p:pic>
      <p:sp>
        <p:nvSpPr>
          <p:cNvPr id="13" name="Footer Placeholder 12"/>
          <p:cNvSpPr>
            <a:spLocks noGrp="1"/>
          </p:cNvSpPr>
          <p:nvPr>
            <p:ph type="ftr" sz="quarter" idx="3"/>
          </p:nvPr>
        </p:nvSpPr>
        <p:spPr>
          <a:xfrm>
            <a:off x="457200" y="6469662"/>
            <a:ext cx="4114800" cy="138499"/>
          </a:xfrm>
          <a:prstGeom prst="rect">
            <a:avLst/>
          </a:prstGeom>
        </p:spPr>
        <p:txBody>
          <a:bodyPr vert="horz" lIns="0" tIns="0" rIns="0" bIns="0" rtlCol="0" anchor="ctr">
            <a:spAutoFit/>
          </a:bodyPr>
          <a:lstStyle>
            <a:lvl1pPr algn="l">
              <a:defRPr sz="900" spc="100" baseline="0">
                <a:solidFill>
                  <a:schemeClr val="accent1"/>
                </a:solidFill>
              </a:defRPr>
            </a:lvl1pPr>
          </a:lstStyle>
          <a:p>
            <a:r>
              <a:rPr lang="en-US"/>
              <a:t>WWW.TAXPOLICYCENTER.ORG</a:t>
            </a:r>
            <a:endParaRPr lang="en-US" dirty="0"/>
          </a:p>
        </p:txBody>
      </p:sp>
    </p:spTree>
    <p:extLst>
      <p:ext uri="{BB962C8B-B14F-4D97-AF65-F5344CB8AC3E}">
        <p14:creationId xmlns:p14="http://schemas.microsoft.com/office/powerpoint/2010/main" val="467279208"/>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4" r:id="rId3"/>
    <p:sldLayoutId id="2147483658" r:id="rId4"/>
    <p:sldLayoutId id="2147483656" r:id="rId5"/>
    <p:sldLayoutId id="2147483650" r:id="rId6"/>
    <p:sldLayoutId id="2147483657" r:id="rId7"/>
    <p:sldLayoutId id="2147483674" r:id="rId8"/>
    <p:sldLayoutId id="2147483655" r:id="rId9"/>
    <p:sldLayoutId id="2147483675" r:id="rId10"/>
  </p:sldLayoutIdLst>
  <p:transition>
    <p:fade/>
  </p:transition>
  <p:hf hdr="0" dt="0"/>
  <p:txStyles>
    <p:titleStyle>
      <a:lvl1pPr algn="l" defTabSz="914400" rtl="0" eaLnBrk="1" latinLnBrk="0" hangingPunct="1">
        <a:lnSpc>
          <a:spcPct val="90000"/>
        </a:lnSpc>
        <a:spcBef>
          <a:spcPct val="0"/>
        </a:spcBef>
        <a:buNone/>
        <a:defRPr sz="3600" b="1" kern="1200">
          <a:solidFill>
            <a:schemeClr val="accent1"/>
          </a:solidFill>
          <a:latin typeface="Avenir LT Pro 55 Roman" charset="0"/>
          <a:ea typeface="Avenir LT Pro 55 Roman" charset="0"/>
          <a:cs typeface="Avenir LT Pro 55 Roman" charset="0"/>
        </a:defRPr>
      </a:lvl1pPr>
    </p:titleStyle>
    <p:bodyStyle>
      <a:lvl1pPr marL="228600" indent="-228600" algn="l" defTabSz="914400" rtl="0" eaLnBrk="1" latinLnBrk="0" hangingPunct="1">
        <a:lnSpc>
          <a:spcPct val="100000"/>
        </a:lnSpc>
        <a:spcBef>
          <a:spcPts val="1000"/>
        </a:spcBef>
        <a:buClr>
          <a:schemeClr val="accent4"/>
        </a:buClr>
        <a:buFont typeface="Wingdings" charset="2"/>
        <a:buChar char="§"/>
        <a:defRPr sz="2200" kern="1200">
          <a:solidFill>
            <a:schemeClr val="tx1"/>
          </a:solidFill>
          <a:latin typeface="Avenir LT Pro 55 Roman" charset="0"/>
          <a:ea typeface="Avenir LT Pro 55 Roman" charset="0"/>
          <a:cs typeface="Avenir LT Pro 55 Roman" charset="0"/>
        </a:defRPr>
      </a:lvl1pPr>
      <a:lvl2pPr marL="685800" indent="-228600" algn="l" defTabSz="914400" rtl="0" eaLnBrk="1" latinLnBrk="0" hangingPunct="1">
        <a:lnSpc>
          <a:spcPct val="100000"/>
        </a:lnSpc>
        <a:spcBef>
          <a:spcPts val="1100"/>
        </a:spcBef>
        <a:buClr>
          <a:schemeClr val="accent4"/>
        </a:buClr>
        <a:buFont typeface="Wingdings" charset="2"/>
        <a:buChar char="§"/>
        <a:defRPr sz="2000" kern="1200">
          <a:solidFill>
            <a:schemeClr val="tx1"/>
          </a:solidFill>
          <a:latin typeface="Avenir LT Pro 55 Roman" charset="0"/>
          <a:ea typeface="Avenir LT Pro 55 Roman" charset="0"/>
          <a:cs typeface="Avenir LT Pro 55 Roman" charset="0"/>
        </a:defRPr>
      </a:lvl2pPr>
      <a:lvl3pPr marL="1143000" indent="-228600" algn="l" defTabSz="914400" rtl="0" eaLnBrk="1" latinLnBrk="0" hangingPunct="1">
        <a:lnSpc>
          <a:spcPct val="100000"/>
        </a:lnSpc>
        <a:spcBef>
          <a:spcPts val="1100"/>
        </a:spcBef>
        <a:buClr>
          <a:schemeClr val="accent4"/>
        </a:buClr>
        <a:buFont typeface="Wingdings" charset="2"/>
        <a:buChar char="§"/>
        <a:defRPr sz="1800" kern="1200">
          <a:solidFill>
            <a:schemeClr val="tx1"/>
          </a:solidFill>
          <a:latin typeface="Avenir LT Pro 55 Roman" charset="0"/>
          <a:ea typeface="Avenir LT Pro 55 Roman" charset="0"/>
          <a:cs typeface="Avenir LT Pro 55 Roman" charset="0"/>
        </a:defRPr>
      </a:lvl3pPr>
      <a:lvl4pPr marL="1600200" indent="-228600" algn="l" defTabSz="914400" rtl="0" eaLnBrk="1" latinLnBrk="0" hangingPunct="1">
        <a:lnSpc>
          <a:spcPct val="100000"/>
        </a:lnSpc>
        <a:spcBef>
          <a:spcPts val="500"/>
        </a:spcBef>
        <a:buClr>
          <a:schemeClr val="accent4"/>
        </a:buClr>
        <a:buFont typeface="Wingdings" charset="2"/>
        <a:buChar char="§"/>
        <a:defRPr sz="1800" kern="1200">
          <a:solidFill>
            <a:schemeClr val="tx1"/>
          </a:solidFill>
          <a:latin typeface="Avenir LT Pro 55 Roman" charset="0"/>
          <a:ea typeface="Avenir LT Pro 55 Roman" charset="0"/>
          <a:cs typeface="Avenir LT Pro 55 Roman" charset="0"/>
        </a:defRPr>
      </a:lvl4pPr>
      <a:lvl5pPr marL="2057400" indent="-228600" algn="l" defTabSz="914400" rtl="0" eaLnBrk="1" latinLnBrk="0" hangingPunct="1">
        <a:lnSpc>
          <a:spcPct val="100000"/>
        </a:lnSpc>
        <a:spcBef>
          <a:spcPts val="500"/>
        </a:spcBef>
        <a:buClr>
          <a:schemeClr val="accent4"/>
        </a:buClr>
        <a:buFont typeface="Wingdings" charset="2"/>
        <a:buChar char="§"/>
        <a:defRPr sz="1800" kern="1200">
          <a:solidFill>
            <a:schemeClr val="tx1"/>
          </a:solidFill>
          <a:latin typeface="Avenir LT Pro 55 Roman" charset="0"/>
          <a:ea typeface="Avenir LT Pro 55 Roman" charset="0"/>
          <a:cs typeface="Avenir LT Pro 55 Roman"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288" userDrawn="1">
          <p15:clr>
            <a:srgbClr val="F26B43"/>
          </p15:clr>
        </p15:guide>
        <p15:guide id="4" orient="horz" pos="336" userDrawn="1">
          <p15:clr>
            <a:srgbClr val="F26B43"/>
          </p15:clr>
        </p15:guide>
        <p15:guide id="5" orient="horz" pos="3816" userDrawn="1">
          <p15:clr>
            <a:srgbClr val="F26B43"/>
          </p15:clr>
        </p15:guide>
        <p15:guide id="6" pos="2592" userDrawn="1">
          <p15:clr>
            <a:srgbClr val="F26B43"/>
          </p15:clr>
        </p15:guide>
        <p15:guide id="7" pos="7392" userDrawn="1">
          <p15:clr>
            <a:srgbClr val="F26B43"/>
          </p15:clr>
        </p15:guide>
        <p15:guide id="8"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1948" y="3657243"/>
            <a:ext cx="11262852" cy="815608"/>
          </a:xfrm>
        </p:spPr>
        <p:txBody>
          <a:bodyPr/>
          <a:lstStyle/>
          <a:p>
            <a:r>
              <a:rPr lang="en-US" sz="4400" dirty="0"/>
              <a:t>Kansas Governor’s Council on Tax Reform</a:t>
            </a:r>
          </a:p>
        </p:txBody>
      </p:sp>
      <p:sp>
        <p:nvSpPr>
          <p:cNvPr id="9" name="Text Placeholder 8"/>
          <p:cNvSpPr>
            <a:spLocks noGrp="1"/>
          </p:cNvSpPr>
          <p:nvPr>
            <p:ph type="body" sz="quarter" idx="12"/>
          </p:nvPr>
        </p:nvSpPr>
        <p:spPr/>
        <p:txBody>
          <a:bodyPr/>
          <a:lstStyle/>
          <a:p>
            <a:r>
              <a:rPr lang="en-US" dirty="0"/>
              <a:t>TABOR, Social Security, and State Tax Cuts</a:t>
            </a:r>
          </a:p>
        </p:txBody>
      </p:sp>
      <p:sp>
        <p:nvSpPr>
          <p:cNvPr id="17" name="Text Placeholder 16"/>
          <p:cNvSpPr>
            <a:spLocks noGrp="1"/>
          </p:cNvSpPr>
          <p:nvPr>
            <p:ph type="body" sz="quarter" idx="13"/>
          </p:nvPr>
        </p:nvSpPr>
        <p:spPr>
          <a:xfrm>
            <a:off x="471487" y="5827713"/>
            <a:ext cx="11319825" cy="713016"/>
          </a:xfrm>
        </p:spPr>
        <p:txBody>
          <a:bodyPr/>
          <a:lstStyle/>
          <a:p>
            <a:r>
              <a:rPr lang="en-US" dirty="0"/>
              <a:t>December 17, 2021</a:t>
            </a:r>
          </a:p>
          <a:p>
            <a:r>
              <a:rPr lang="en-US" dirty="0"/>
              <a:t>Kim Rueben and Richard C. Auxier</a:t>
            </a:r>
          </a:p>
        </p:txBody>
      </p:sp>
      <p:sp>
        <p:nvSpPr>
          <p:cNvPr id="21" name="Rectangle 20"/>
          <p:cNvSpPr/>
          <p:nvPr/>
        </p:nvSpPr>
        <p:spPr>
          <a:xfrm>
            <a:off x="10569677" y="171338"/>
            <a:ext cx="1563329" cy="1563329"/>
          </a:xfrm>
          <a:prstGeom prst="rect">
            <a:avLst/>
          </a:prstGeom>
          <a:solidFill>
            <a:srgbClr val="008AB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8947354" y="171338"/>
            <a:ext cx="1563329" cy="1563329"/>
          </a:xfrm>
          <a:prstGeom prst="rect">
            <a:avLst/>
          </a:prstGeom>
          <a:solidFill>
            <a:srgbClr val="53B4D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7315199" y="176218"/>
            <a:ext cx="1563329" cy="1563329"/>
          </a:xfrm>
          <a:prstGeom prst="rect">
            <a:avLst/>
          </a:prstGeom>
          <a:solidFill>
            <a:srgbClr val="008AB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0569677" y="1792045"/>
            <a:ext cx="1563329" cy="1563329"/>
          </a:xfrm>
          <a:prstGeom prst="rect">
            <a:avLst/>
          </a:prstGeom>
          <a:solidFill>
            <a:srgbClr val="53B4D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8947354" y="1792045"/>
            <a:ext cx="1563329" cy="1563329"/>
          </a:xfrm>
          <a:prstGeom prst="rect">
            <a:avLst/>
          </a:prstGeom>
          <a:solidFill>
            <a:srgbClr val="008AB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0569677" y="3409866"/>
            <a:ext cx="1563329" cy="1563329"/>
          </a:xfrm>
          <a:prstGeom prst="rect">
            <a:avLst/>
          </a:prstGeom>
          <a:solidFill>
            <a:srgbClr val="008AB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125435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4EB6C-1190-4E5B-A6FC-62B630A062AE}"/>
              </a:ext>
            </a:extLst>
          </p:cNvPr>
          <p:cNvSpPr>
            <a:spLocks noGrp="1"/>
          </p:cNvSpPr>
          <p:nvPr>
            <p:ph type="title"/>
          </p:nvPr>
        </p:nvSpPr>
        <p:spPr>
          <a:xfrm>
            <a:off x="457200" y="533400"/>
            <a:ext cx="11277600" cy="671146"/>
          </a:xfrm>
        </p:spPr>
        <p:txBody>
          <a:bodyPr/>
          <a:lstStyle/>
          <a:p>
            <a:r>
              <a:rPr lang="en-US" dirty="0"/>
              <a:t>Kansas tax rules for Social Security benefits</a:t>
            </a:r>
          </a:p>
        </p:txBody>
      </p:sp>
      <p:sp>
        <p:nvSpPr>
          <p:cNvPr id="3" name="Text Placeholder 2">
            <a:extLst>
              <a:ext uri="{FF2B5EF4-FFF2-40B4-BE49-F238E27FC236}">
                <a16:creationId xmlns:a16="http://schemas.microsoft.com/office/drawing/2014/main" id="{C1EC22F3-6455-4E6B-8D8B-850153A164A3}"/>
              </a:ext>
            </a:extLst>
          </p:cNvPr>
          <p:cNvSpPr>
            <a:spLocks noGrp="1"/>
          </p:cNvSpPr>
          <p:nvPr>
            <p:ph type="body" sz="quarter" idx="10"/>
          </p:nvPr>
        </p:nvSpPr>
        <p:spPr>
          <a:xfrm>
            <a:off x="457200" y="1204546"/>
            <a:ext cx="10295792" cy="4853354"/>
          </a:xfrm>
        </p:spPr>
        <p:txBody>
          <a:bodyPr/>
          <a:lstStyle/>
          <a:p>
            <a:r>
              <a:rPr lang="en-US" dirty="0"/>
              <a:t>If a filer has a federal AGI &lt; $75,000 then they do not pay state tax on benefits</a:t>
            </a:r>
          </a:p>
          <a:p>
            <a:r>
              <a:rPr lang="en-US" dirty="0"/>
              <a:t>If a filer has a federal AGI &gt; $75,000, and has Social Security income included in their federal taxable income, then that income is also included in the filer’s Kansas taxable income and taxed by the state</a:t>
            </a:r>
          </a:p>
          <a:p>
            <a:pPr lvl="1"/>
            <a:r>
              <a:rPr lang="en-US" dirty="0"/>
              <a:t>6 states have similar “cliffs” for exempting (and taxing) benefits</a:t>
            </a:r>
          </a:p>
          <a:p>
            <a:pPr lvl="1"/>
            <a:r>
              <a:rPr lang="en-US" dirty="0"/>
              <a:t>5 states use a credit, deduction, or formula that reduces tax for eligible filers</a:t>
            </a:r>
          </a:p>
          <a:p>
            <a:r>
              <a:rPr lang="en-US" dirty="0"/>
              <a:t>Possible legislative proposal would exempt Social Security benefits from Kansas tax for </a:t>
            </a:r>
            <a:r>
              <a:rPr lang="en-US" i="1" dirty="0"/>
              <a:t>all</a:t>
            </a:r>
            <a:r>
              <a:rPr lang="en-US" dirty="0"/>
              <a:t> filers, regardless of their AGI </a:t>
            </a:r>
          </a:p>
          <a:p>
            <a:pPr lvl="1"/>
            <a:r>
              <a:rPr lang="en-US" dirty="0"/>
              <a:t>30 states and DC do not tax Social Security benefits</a:t>
            </a:r>
          </a:p>
          <a:p>
            <a:endParaRPr lang="en-US" dirty="0"/>
          </a:p>
        </p:txBody>
      </p:sp>
      <p:sp>
        <p:nvSpPr>
          <p:cNvPr id="4" name="Footer Placeholder 3">
            <a:extLst>
              <a:ext uri="{FF2B5EF4-FFF2-40B4-BE49-F238E27FC236}">
                <a16:creationId xmlns:a16="http://schemas.microsoft.com/office/drawing/2014/main" id="{DAF08A53-1A13-4E8F-9970-AC75246AAEBC}"/>
              </a:ext>
            </a:extLst>
          </p:cNvPr>
          <p:cNvSpPr>
            <a:spLocks noGrp="1"/>
          </p:cNvSpPr>
          <p:nvPr>
            <p:ph type="ftr" sz="quarter" idx="11"/>
          </p:nvPr>
        </p:nvSpPr>
        <p:spPr/>
        <p:txBody>
          <a:bodyPr/>
          <a:lstStyle/>
          <a:p>
            <a:r>
              <a:rPr lang="en-US"/>
              <a:t>WWW.TAXPOLICYCENTER.ORG</a:t>
            </a:r>
            <a:endParaRPr lang="en-US" dirty="0"/>
          </a:p>
        </p:txBody>
      </p:sp>
      <p:sp>
        <p:nvSpPr>
          <p:cNvPr id="5" name="Slide Number Placeholder 4">
            <a:extLst>
              <a:ext uri="{FF2B5EF4-FFF2-40B4-BE49-F238E27FC236}">
                <a16:creationId xmlns:a16="http://schemas.microsoft.com/office/drawing/2014/main" id="{B8AB5F50-37F9-431C-ABC2-20FE14A6E5B7}"/>
              </a:ext>
            </a:extLst>
          </p:cNvPr>
          <p:cNvSpPr>
            <a:spLocks noGrp="1"/>
          </p:cNvSpPr>
          <p:nvPr>
            <p:ph type="sldNum" sz="quarter" idx="12"/>
          </p:nvPr>
        </p:nvSpPr>
        <p:spPr/>
        <p:txBody>
          <a:bodyPr/>
          <a:lstStyle/>
          <a:p>
            <a:fld id="{B68F88C8-0A9A-DA43-95C8-7FE161A05352}" type="slidenum">
              <a:rPr lang="en-US" smtClean="0"/>
              <a:pPr/>
              <a:t>10</a:t>
            </a:fld>
            <a:endParaRPr lang="en-US" dirty="0"/>
          </a:p>
        </p:txBody>
      </p:sp>
    </p:spTree>
    <p:extLst>
      <p:ext uri="{BB962C8B-B14F-4D97-AF65-F5344CB8AC3E}">
        <p14:creationId xmlns:p14="http://schemas.microsoft.com/office/powerpoint/2010/main" val="202135851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F22C9-E98D-4DD3-A60A-83111AADDA52}"/>
              </a:ext>
            </a:extLst>
          </p:cNvPr>
          <p:cNvSpPr>
            <a:spLocks noGrp="1"/>
          </p:cNvSpPr>
          <p:nvPr>
            <p:ph type="title"/>
          </p:nvPr>
        </p:nvSpPr>
        <p:spPr>
          <a:xfrm>
            <a:off x="457200" y="901374"/>
            <a:ext cx="11277600" cy="495300"/>
          </a:xfrm>
        </p:spPr>
        <p:txBody>
          <a:bodyPr/>
          <a:lstStyle/>
          <a:p>
            <a:r>
              <a:rPr lang="en-US" sz="2600" dirty="0"/>
              <a:t>Who would benefit if Kansas enacted a full exemption for Social Security income?</a:t>
            </a:r>
          </a:p>
        </p:txBody>
      </p:sp>
      <p:sp>
        <p:nvSpPr>
          <p:cNvPr id="3" name="Slide Number Placeholder 2">
            <a:extLst>
              <a:ext uri="{FF2B5EF4-FFF2-40B4-BE49-F238E27FC236}">
                <a16:creationId xmlns:a16="http://schemas.microsoft.com/office/drawing/2014/main" id="{86BBC0D3-9F38-4BDA-A89A-42016C7D7185}"/>
              </a:ext>
            </a:extLst>
          </p:cNvPr>
          <p:cNvSpPr>
            <a:spLocks noGrp="1"/>
          </p:cNvSpPr>
          <p:nvPr>
            <p:ph type="sldNum" sz="quarter" idx="12"/>
          </p:nvPr>
        </p:nvSpPr>
        <p:spPr/>
        <p:txBody>
          <a:bodyPr/>
          <a:lstStyle/>
          <a:p>
            <a:fld id="{B68F88C8-0A9A-DA43-95C8-7FE161A05352}" type="slidenum">
              <a:rPr lang="en-US" smtClean="0"/>
              <a:t>11</a:t>
            </a:fld>
            <a:endParaRPr lang="en-US"/>
          </a:p>
        </p:txBody>
      </p:sp>
      <p:sp>
        <p:nvSpPr>
          <p:cNvPr id="4" name="Footer Placeholder 3">
            <a:extLst>
              <a:ext uri="{FF2B5EF4-FFF2-40B4-BE49-F238E27FC236}">
                <a16:creationId xmlns:a16="http://schemas.microsoft.com/office/drawing/2014/main" id="{99F9EAE3-4FC1-400B-860A-CDA9FFA122A4}"/>
              </a:ext>
            </a:extLst>
          </p:cNvPr>
          <p:cNvSpPr>
            <a:spLocks noGrp="1"/>
          </p:cNvSpPr>
          <p:nvPr>
            <p:ph type="ftr" sz="quarter" idx="13"/>
          </p:nvPr>
        </p:nvSpPr>
        <p:spPr/>
        <p:txBody>
          <a:bodyPr/>
          <a:lstStyle/>
          <a:p>
            <a:r>
              <a:rPr lang="en-US"/>
              <a:t>WWW.TAXPOLICYCENTER.ORG</a:t>
            </a:r>
            <a:endParaRPr lang="en-US" dirty="0"/>
          </a:p>
        </p:txBody>
      </p:sp>
      <p:graphicFrame>
        <p:nvGraphicFramePr>
          <p:cNvPr id="7" name="Table 7">
            <a:extLst>
              <a:ext uri="{FF2B5EF4-FFF2-40B4-BE49-F238E27FC236}">
                <a16:creationId xmlns:a16="http://schemas.microsoft.com/office/drawing/2014/main" id="{9FCC9DF0-9B9E-4A03-9F37-4155B6EE5856}"/>
              </a:ext>
            </a:extLst>
          </p:cNvPr>
          <p:cNvGraphicFramePr>
            <a:graphicFrameLocks noGrp="1"/>
          </p:cNvGraphicFramePr>
          <p:nvPr>
            <p:extLst>
              <p:ext uri="{D42A27DB-BD31-4B8C-83A1-F6EECF244321}">
                <p14:modId xmlns:p14="http://schemas.microsoft.com/office/powerpoint/2010/main" val="2921227476"/>
              </p:ext>
            </p:extLst>
          </p:nvPr>
        </p:nvGraphicFramePr>
        <p:xfrm>
          <a:off x="616438" y="1396674"/>
          <a:ext cx="10980616" cy="2966720"/>
        </p:xfrm>
        <a:graphic>
          <a:graphicData uri="http://schemas.openxmlformats.org/drawingml/2006/table">
            <a:tbl>
              <a:tblPr firstRow="1" bandRow="1">
                <a:tableStyleId>{5C22544A-7EE6-4342-B048-85BDC9FD1C3A}</a:tableStyleId>
              </a:tblPr>
              <a:tblGrid>
                <a:gridCol w="2745154">
                  <a:extLst>
                    <a:ext uri="{9D8B030D-6E8A-4147-A177-3AD203B41FA5}">
                      <a16:colId xmlns:a16="http://schemas.microsoft.com/office/drawing/2014/main" val="3731797823"/>
                    </a:ext>
                  </a:extLst>
                </a:gridCol>
                <a:gridCol w="2745154">
                  <a:extLst>
                    <a:ext uri="{9D8B030D-6E8A-4147-A177-3AD203B41FA5}">
                      <a16:colId xmlns:a16="http://schemas.microsoft.com/office/drawing/2014/main" val="2038968836"/>
                    </a:ext>
                  </a:extLst>
                </a:gridCol>
                <a:gridCol w="2745154">
                  <a:extLst>
                    <a:ext uri="{9D8B030D-6E8A-4147-A177-3AD203B41FA5}">
                      <a16:colId xmlns:a16="http://schemas.microsoft.com/office/drawing/2014/main" val="689683403"/>
                    </a:ext>
                  </a:extLst>
                </a:gridCol>
                <a:gridCol w="2745154">
                  <a:extLst>
                    <a:ext uri="{9D8B030D-6E8A-4147-A177-3AD203B41FA5}">
                      <a16:colId xmlns:a16="http://schemas.microsoft.com/office/drawing/2014/main" val="3611623108"/>
                    </a:ext>
                  </a:extLst>
                </a:gridCol>
              </a:tblGrid>
              <a:tr h="370840">
                <a:tc>
                  <a:txBody>
                    <a:bodyPr/>
                    <a:lstStyle/>
                    <a:p>
                      <a:r>
                        <a:rPr lang="en-US" dirty="0"/>
                        <a:t>AGI</a:t>
                      </a:r>
                    </a:p>
                  </a:txBody>
                  <a:tcPr/>
                </a:tc>
                <a:tc>
                  <a:txBody>
                    <a:bodyPr/>
                    <a:lstStyle/>
                    <a:p>
                      <a:pPr algn="r"/>
                      <a:r>
                        <a:rPr lang="en-US" dirty="0"/>
                        <a:t>Return count</a:t>
                      </a:r>
                    </a:p>
                  </a:txBody>
                  <a:tcPr/>
                </a:tc>
                <a:tc>
                  <a:txBody>
                    <a:bodyPr/>
                    <a:lstStyle/>
                    <a:p>
                      <a:pPr algn="r"/>
                      <a:r>
                        <a:rPr lang="en-US" dirty="0"/>
                        <a:t>Percentage w/ tax cut</a:t>
                      </a:r>
                    </a:p>
                  </a:txBody>
                  <a:tcPr/>
                </a:tc>
                <a:tc>
                  <a:txBody>
                    <a:bodyPr/>
                    <a:lstStyle/>
                    <a:p>
                      <a:pPr algn="r"/>
                      <a:r>
                        <a:rPr lang="en-US" dirty="0"/>
                        <a:t>Average tax cut*</a:t>
                      </a:r>
                    </a:p>
                  </a:txBody>
                  <a:tcPr/>
                </a:tc>
                <a:extLst>
                  <a:ext uri="{0D108BD9-81ED-4DB2-BD59-A6C34878D82A}">
                    <a16:rowId xmlns:a16="http://schemas.microsoft.com/office/drawing/2014/main" val="1008533050"/>
                  </a:ext>
                </a:extLst>
              </a:tr>
              <a:tr h="370840">
                <a:tc>
                  <a:txBody>
                    <a:bodyPr/>
                    <a:lstStyle/>
                    <a:p>
                      <a:r>
                        <a:rPr lang="en-US" dirty="0"/>
                        <a:t>$0 to $75,000</a:t>
                      </a:r>
                    </a:p>
                  </a:txBody>
                  <a:tcPr/>
                </a:tc>
                <a:tc>
                  <a:txBody>
                    <a:bodyPr/>
                    <a:lstStyle/>
                    <a:p>
                      <a:pPr algn="r"/>
                      <a:r>
                        <a:rPr lang="en-US" dirty="0"/>
                        <a:t>1,100,000</a:t>
                      </a:r>
                    </a:p>
                  </a:txBody>
                  <a:tcPr/>
                </a:tc>
                <a:tc>
                  <a:txBody>
                    <a:bodyPr/>
                    <a:lstStyle/>
                    <a:p>
                      <a:pPr algn="r"/>
                      <a:r>
                        <a:rPr lang="en-US" dirty="0"/>
                        <a:t>0%</a:t>
                      </a:r>
                    </a:p>
                  </a:txBody>
                  <a:tcPr/>
                </a:tc>
                <a:tc>
                  <a:txBody>
                    <a:bodyPr/>
                    <a:lstStyle/>
                    <a:p>
                      <a:pPr algn="r"/>
                      <a:r>
                        <a:rPr lang="en-US" dirty="0"/>
                        <a:t>$0</a:t>
                      </a:r>
                    </a:p>
                  </a:txBody>
                  <a:tcPr/>
                </a:tc>
                <a:extLst>
                  <a:ext uri="{0D108BD9-81ED-4DB2-BD59-A6C34878D82A}">
                    <a16:rowId xmlns:a16="http://schemas.microsoft.com/office/drawing/2014/main" val="3607353426"/>
                  </a:ext>
                </a:extLst>
              </a:tr>
              <a:tr h="370840">
                <a:tc>
                  <a:txBody>
                    <a:bodyPr/>
                    <a:lstStyle/>
                    <a:p>
                      <a:r>
                        <a:rPr lang="en-US" dirty="0"/>
                        <a:t>$75,000 to $100,000</a:t>
                      </a:r>
                    </a:p>
                  </a:txBody>
                  <a:tcPr/>
                </a:tc>
                <a:tc>
                  <a:txBody>
                    <a:bodyPr/>
                    <a:lstStyle/>
                    <a:p>
                      <a:pPr algn="r"/>
                      <a:r>
                        <a:rPr lang="en-US" dirty="0"/>
                        <a:t>136,000</a:t>
                      </a:r>
                    </a:p>
                  </a:txBody>
                  <a:tcPr/>
                </a:tc>
                <a:tc>
                  <a:txBody>
                    <a:bodyPr/>
                    <a:lstStyle/>
                    <a:p>
                      <a:pPr algn="r"/>
                      <a:r>
                        <a:rPr lang="en-US" dirty="0"/>
                        <a:t>25%</a:t>
                      </a:r>
                    </a:p>
                  </a:txBody>
                  <a:tcPr/>
                </a:tc>
                <a:tc>
                  <a:txBody>
                    <a:bodyPr/>
                    <a:lstStyle/>
                    <a:p>
                      <a:pPr algn="r"/>
                      <a:r>
                        <a:rPr lang="en-US" dirty="0"/>
                        <a:t>$1,168</a:t>
                      </a:r>
                    </a:p>
                  </a:txBody>
                  <a:tcPr/>
                </a:tc>
                <a:extLst>
                  <a:ext uri="{0D108BD9-81ED-4DB2-BD59-A6C34878D82A}">
                    <a16:rowId xmlns:a16="http://schemas.microsoft.com/office/drawing/2014/main" val="1512811973"/>
                  </a:ext>
                </a:extLst>
              </a:tr>
              <a:tr h="370840">
                <a:tc>
                  <a:txBody>
                    <a:bodyPr/>
                    <a:lstStyle/>
                    <a:p>
                      <a:r>
                        <a:rPr lang="en-US" dirty="0"/>
                        <a:t>$100,000 to $200,000</a:t>
                      </a:r>
                    </a:p>
                  </a:txBody>
                  <a:tcPr/>
                </a:tc>
                <a:tc>
                  <a:txBody>
                    <a:bodyPr/>
                    <a:lstStyle/>
                    <a:p>
                      <a:pPr algn="r"/>
                      <a:r>
                        <a:rPr lang="en-US" dirty="0"/>
                        <a:t>200,000</a:t>
                      </a:r>
                    </a:p>
                  </a:txBody>
                  <a:tcPr/>
                </a:tc>
                <a:tc>
                  <a:txBody>
                    <a:bodyPr/>
                    <a:lstStyle/>
                    <a:p>
                      <a:pPr algn="r"/>
                      <a:r>
                        <a:rPr lang="en-US" dirty="0"/>
                        <a:t>23%</a:t>
                      </a:r>
                    </a:p>
                  </a:txBody>
                  <a:tcPr/>
                </a:tc>
                <a:tc>
                  <a:txBody>
                    <a:bodyPr/>
                    <a:lstStyle/>
                    <a:p>
                      <a:pPr algn="r"/>
                      <a:r>
                        <a:rPr lang="en-US" dirty="0"/>
                        <a:t>$1,511</a:t>
                      </a:r>
                    </a:p>
                  </a:txBody>
                  <a:tcPr/>
                </a:tc>
                <a:extLst>
                  <a:ext uri="{0D108BD9-81ED-4DB2-BD59-A6C34878D82A}">
                    <a16:rowId xmlns:a16="http://schemas.microsoft.com/office/drawing/2014/main" val="75489624"/>
                  </a:ext>
                </a:extLst>
              </a:tr>
              <a:tr h="370840">
                <a:tc>
                  <a:txBody>
                    <a:bodyPr/>
                    <a:lstStyle/>
                    <a:p>
                      <a:r>
                        <a:rPr lang="en-US" dirty="0"/>
                        <a:t>$200,000 to $500,000</a:t>
                      </a:r>
                    </a:p>
                  </a:txBody>
                  <a:tcPr/>
                </a:tc>
                <a:tc>
                  <a:txBody>
                    <a:bodyPr/>
                    <a:lstStyle/>
                    <a:p>
                      <a:pPr algn="r"/>
                      <a:r>
                        <a:rPr lang="en-US" dirty="0"/>
                        <a:t>53,000</a:t>
                      </a:r>
                    </a:p>
                  </a:txBody>
                  <a:tcPr/>
                </a:tc>
                <a:tc>
                  <a:txBody>
                    <a:bodyPr/>
                    <a:lstStyle/>
                    <a:p>
                      <a:pPr algn="r"/>
                      <a:r>
                        <a:rPr lang="en-US" dirty="0"/>
                        <a:t>19%</a:t>
                      </a:r>
                    </a:p>
                  </a:txBody>
                  <a:tcPr/>
                </a:tc>
                <a:tc>
                  <a:txBody>
                    <a:bodyPr/>
                    <a:lstStyle/>
                    <a:p>
                      <a:pPr algn="r"/>
                      <a:r>
                        <a:rPr lang="en-US" dirty="0"/>
                        <a:t>$1,700</a:t>
                      </a:r>
                    </a:p>
                  </a:txBody>
                  <a:tcPr/>
                </a:tc>
                <a:extLst>
                  <a:ext uri="{0D108BD9-81ED-4DB2-BD59-A6C34878D82A}">
                    <a16:rowId xmlns:a16="http://schemas.microsoft.com/office/drawing/2014/main" val="2213903451"/>
                  </a:ext>
                </a:extLst>
              </a:tr>
              <a:tr h="370840">
                <a:tc>
                  <a:txBody>
                    <a:bodyPr/>
                    <a:lstStyle/>
                    <a:p>
                      <a:r>
                        <a:rPr lang="en-US" dirty="0"/>
                        <a:t>$500,000 to $1,000,000</a:t>
                      </a:r>
                    </a:p>
                  </a:txBody>
                  <a:tcPr/>
                </a:tc>
                <a:tc>
                  <a:txBody>
                    <a:bodyPr/>
                    <a:lstStyle/>
                    <a:p>
                      <a:pPr algn="r"/>
                      <a:r>
                        <a:rPr lang="en-US" dirty="0"/>
                        <a:t>8,000</a:t>
                      </a:r>
                    </a:p>
                  </a:txBody>
                  <a:tcPr/>
                </a:tc>
                <a:tc>
                  <a:txBody>
                    <a:bodyPr/>
                    <a:lstStyle/>
                    <a:p>
                      <a:pPr algn="r"/>
                      <a:r>
                        <a:rPr lang="en-US" dirty="0"/>
                        <a:t>16%</a:t>
                      </a:r>
                    </a:p>
                  </a:txBody>
                  <a:tcPr/>
                </a:tc>
                <a:tc>
                  <a:txBody>
                    <a:bodyPr/>
                    <a:lstStyle/>
                    <a:p>
                      <a:pPr algn="r"/>
                      <a:r>
                        <a:rPr lang="en-US" dirty="0"/>
                        <a:t>$1,856</a:t>
                      </a:r>
                    </a:p>
                  </a:txBody>
                  <a:tcPr/>
                </a:tc>
                <a:extLst>
                  <a:ext uri="{0D108BD9-81ED-4DB2-BD59-A6C34878D82A}">
                    <a16:rowId xmlns:a16="http://schemas.microsoft.com/office/drawing/2014/main" val="738405092"/>
                  </a:ext>
                </a:extLst>
              </a:tr>
              <a:tr h="370840">
                <a:tc>
                  <a:txBody>
                    <a:bodyPr/>
                    <a:lstStyle/>
                    <a:p>
                      <a:r>
                        <a:rPr lang="en-US" dirty="0"/>
                        <a:t>$1,000,000 or more</a:t>
                      </a:r>
                    </a:p>
                  </a:txBody>
                  <a:tcPr/>
                </a:tc>
                <a:tc>
                  <a:txBody>
                    <a:bodyPr/>
                    <a:lstStyle/>
                    <a:p>
                      <a:pPr algn="r"/>
                      <a:r>
                        <a:rPr lang="en-US" dirty="0"/>
                        <a:t>4,000</a:t>
                      </a:r>
                    </a:p>
                  </a:txBody>
                  <a:tcPr/>
                </a:tc>
                <a:tc>
                  <a:txBody>
                    <a:bodyPr/>
                    <a:lstStyle/>
                    <a:p>
                      <a:pPr algn="r"/>
                      <a:r>
                        <a:rPr lang="en-US" dirty="0"/>
                        <a:t>21%</a:t>
                      </a:r>
                    </a:p>
                  </a:txBody>
                  <a:tcPr/>
                </a:tc>
                <a:tc>
                  <a:txBody>
                    <a:bodyPr/>
                    <a:lstStyle/>
                    <a:p>
                      <a:pPr algn="r"/>
                      <a:r>
                        <a:rPr lang="en-US" dirty="0"/>
                        <a:t>$2,018</a:t>
                      </a:r>
                    </a:p>
                  </a:txBody>
                  <a:tcPr/>
                </a:tc>
                <a:extLst>
                  <a:ext uri="{0D108BD9-81ED-4DB2-BD59-A6C34878D82A}">
                    <a16:rowId xmlns:a16="http://schemas.microsoft.com/office/drawing/2014/main" val="33963684"/>
                  </a:ext>
                </a:extLst>
              </a:tr>
              <a:tr h="370840">
                <a:tc>
                  <a:txBody>
                    <a:bodyPr/>
                    <a:lstStyle/>
                    <a:p>
                      <a:r>
                        <a:rPr lang="en-US" b="1" dirty="0"/>
                        <a:t>All</a:t>
                      </a:r>
                    </a:p>
                  </a:txBody>
                  <a:tcPr/>
                </a:tc>
                <a:tc>
                  <a:txBody>
                    <a:bodyPr/>
                    <a:lstStyle/>
                    <a:p>
                      <a:pPr algn="r"/>
                      <a:r>
                        <a:rPr lang="en-US" b="1" dirty="0"/>
                        <a:t>1,502,000</a:t>
                      </a:r>
                    </a:p>
                  </a:txBody>
                  <a:tcPr/>
                </a:tc>
                <a:tc>
                  <a:txBody>
                    <a:bodyPr/>
                    <a:lstStyle/>
                    <a:p>
                      <a:pPr algn="r"/>
                      <a:r>
                        <a:rPr lang="en-US" b="1" dirty="0"/>
                        <a:t>6%</a:t>
                      </a:r>
                    </a:p>
                  </a:txBody>
                  <a:tcPr/>
                </a:tc>
                <a:tc>
                  <a:txBody>
                    <a:bodyPr/>
                    <a:lstStyle/>
                    <a:p>
                      <a:pPr algn="r"/>
                      <a:r>
                        <a:rPr lang="en-US" b="1" dirty="0"/>
                        <a:t>$1,412</a:t>
                      </a:r>
                    </a:p>
                  </a:txBody>
                  <a:tcPr/>
                </a:tc>
                <a:extLst>
                  <a:ext uri="{0D108BD9-81ED-4DB2-BD59-A6C34878D82A}">
                    <a16:rowId xmlns:a16="http://schemas.microsoft.com/office/drawing/2014/main" val="1850181905"/>
                  </a:ext>
                </a:extLst>
              </a:tr>
            </a:tbl>
          </a:graphicData>
        </a:graphic>
      </p:graphicFrame>
      <p:sp>
        <p:nvSpPr>
          <p:cNvPr id="9" name="TextBox 8">
            <a:extLst>
              <a:ext uri="{FF2B5EF4-FFF2-40B4-BE49-F238E27FC236}">
                <a16:creationId xmlns:a16="http://schemas.microsoft.com/office/drawing/2014/main" id="{9510EA27-C9E3-42CB-8C3B-AC7FA482B981}"/>
              </a:ext>
            </a:extLst>
          </p:cNvPr>
          <p:cNvSpPr txBox="1"/>
          <p:nvPr/>
        </p:nvSpPr>
        <p:spPr>
          <a:xfrm>
            <a:off x="616438" y="4488004"/>
            <a:ext cx="11118362" cy="2031325"/>
          </a:xfrm>
          <a:prstGeom prst="rect">
            <a:avLst/>
          </a:prstGeom>
          <a:noFill/>
        </p:spPr>
        <p:txBody>
          <a:bodyPr wrap="square" rtlCol="0">
            <a:spAutoFit/>
          </a:bodyPr>
          <a:lstStyle/>
          <a:p>
            <a:r>
              <a:rPr lang="en-US" dirty="0"/>
              <a:t>*“Average tax cut” is only for households getting a tax cut </a:t>
            </a:r>
          </a:p>
          <a:p>
            <a:endParaRPr lang="en-US" dirty="0"/>
          </a:p>
          <a:p>
            <a:endParaRPr lang="en-US" dirty="0"/>
          </a:p>
          <a:p>
            <a:r>
              <a:rPr lang="en-US" b="1" dirty="0"/>
              <a:t>Tax Policy Center estimates exempting all Social Security from tax in Kansas would cost roughly $130 million annually </a:t>
            </a:r>
          </a:p>
          <a:p>
            <a:endParaRPr lang="en-US" dirty="0"/>
          </a:p>
          <a:p>
            <a:r>
              <a:rPr lang="en-US" i="1" dirty="0"/>
              <a:t>All data from the Tax Policy Center’s state tax model using sample weighted to reflect Kansas taxpayers</a:t>
            </a:r>
          </a:p>
        </p:txBody>
      </p:sp>
    </p:spTree>
    <p:extLst>
      <p:ext uri="{BB962C8B-B14F-4D97-AF65-F5344CB8AC3E}">
        <p14:creationId xmlns:p14="http://schemas.microsoft.com/office/powerpoint/2010/main" val="82995082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0C04C-92BD-4D50-B803-9FFB567F5F72}"/>
              </a:ext>
            </a:extLst>
          </p:cNvPr>
          <p:cNvSpPr>
            <a:spLocks noGrp="1"/>
          </p:cNvSpPr>
          <p:nvPr>
            <p:ph type="title"/>
          </p:nvPr>
        </p:nvSpPr>
        <p:spPr>
          <a:xfrm>
            <a:off x="457200" y="328612"/>
            <a:ext cx="11277600" cy="745526"/>
          </a:xfrm>
        </p:spPr>
        <p:txBody>
          <a:bodyPr/>
          <a:lstStyle/>
          <a:p>
            <a:r>
              <a:rPr lang="en-US" dirty="0"/>
              <a:t>Alternatives to the full exemption </a:t>
            </a:r>
          </a:p>
        </p:txBody>
      </p:sp>
      <p:sp>
        <p:nvSpPr>
          <p:cNvPr id="3" name="Text Placeholder 2">
            <a:extLst>
              <a:ext uri="{FF2B5EF4-FFF2-40B4-BE49-F238E27FC236}">
                <a16:creationId xmlns:a16="http://schemas.microsoft.com/office/drawing/2014/main" id="{97CB939F-DE9A-4AAB-87DB-E1B822E536D6}"/>
              </a:ext>
            </a:extLst>
          </p:cNvPr>
          <p:cNvSpPr>
            <a:spLocks noGrp="1"/>
          </p:cNvSpPr>
          <p:nvPr>
            <p:ph type="body" sz="quarter" idx="10"/>
          </p:nvPr>
        </p:nvSpPr>
        <p:spPr>
          <a:xfrm>
            <a:off x="457199" y="1143000"/>
            <a:ext cx="10726616" cy="4906108"/>
          </a:xfrm>
        </p:spPr>
        <p:txBody>
          <a:bodyPr/>
          <a:lstStyle/>
          <a:p>
            <a:r>
              <a:rPr lang="en-US" sz="2000" dirty="0"/>
              <a:t>Increase Kansas’s additional standard deduction for those ages 65 and older</a:t>
            </a:r>
          </a:p>
          <a:p>
            <a:pPr lvl="1"/>
            <a:r>
              <a:rPr lang="en-US" sz="1800" dirty="0"/>
              <a:t>Kansas ($850) is one of 5 states with an additional standard deduction for seniors</a:t>
            </a:r>
          </a:p>
          <a:p>
            <a:pPr lvl="1"/>
            <a:r>
              <a:rPr lang="en-US" sz="1800" dirty="0"/>
              <a:t>Increasing the standard deduction would benefit all seniors who take the standard deduction</a:t>
            </a:r>
          </a:p>
          <a:p>
            <a:pPr lvl="2"/>
            <a:r>
              <a:rPr lang="en-US" sz="1600" i="0" dirty="0"/>
              <a:t>This includes many households earning more than $75,000, as about 90% of filers take the federal standard deduction; nationally, itemizers typically earn about $250,000 or more</a:t>
            </a:r>
          </a:p>
          <a:p>
            <a:pPr lvl="2"/>
            <a:r>
              <a:rPr lang="en-US" sz="1600" i="0" dirty="0"/>
              <a:t>This would also benefit households who currently qualify for the Social Security exemption but who have other sources of income (wages or other retirement income) that are taxed in Kansas</a:t>
            </a:r>
          </a:p>
          <a:p>
            <a:r>
              <a:rPr lang="en-US" sz="2000" dirty="0"/>
              <a:t>Create a retirement tax credit</a:t>
            </a:r>
          </a:p>
          <a:p>
            <a:pPr lvl="1"/>
            <a:r>
              <a:rPr lang="en-US" sz="1800" i="0" dirty="0"/>
              <a:t>Utah offers a retirement tax credit to all f</a:t>
            </a:r>
            <a:r>
              <a:rPr lang="en-US" sz="1800" dirty="0"/>
              <a:t>ilers ages 68 and older</a:t>
            </a:r>
          </a:p>
          <a:p>
            <a:pPr lvl="1"/>
            <a:r>
              <a:rPr lang="en-US" sz="1800" i="0" dirty="0"/>
              <a:t>Credit applies to all sources of income but is phased out</a:t>
            </a:r>
            <a:r>
              <a:rPr lang="en-US" sz="1800" dirty="0"/>
              <a:t> based on the filer’s modified AGI</a:t>
            </a:r>
          </a:p>
          <a:p>
            <a:r>
              <a:rPr lang="en-US" sz="2000" i="0" dirty="0"/>
              <a:t>Standard deduction or credit would assist filers who have pension income (Kansas exempts public and military but not private) </a:t>
            </a:r>
            <a:r>
              <a:rPr lang="en-US" sz="2000" dirty="0"/>
              <a:t>or other sources of retirement income (e.g., 401-k, IRA)</a:t>
            </a:r>
            <a:endParaRPr lang="en-US" sz="2000" i="0" dirty="0"/>
          </a:p>
        </p:txBody>
      </p:sp>
      <p:sp>
        <p:nvSpPr>
          <p:cNvPr id="4" name="Footer Placeholder 3">
            <a:extLst>
              <a:ext uri="{FF2B5EF4-FFF2-40B4-BE49-F238E27FC236}">
                <a16:creationId xmlns:a16="http://schemas.microsoft.com/office/drawing/2014/main" id="{72C88531-3B3E-4111-A0F6-957D1447A3B4}"/>
              </a:ext>
            </a:extLst>
          </p:cNvPr>
          <p:cNvSpPr>
            <a:spLocks noGrp="1"/>
          </p:cNvSpPr>
          <p:nvPr>
            <p:ph type="ftr" sz="quarter" idx="11"/>
          </p:nvPr>
        </p:nvSpPr>
        <p:spPr/>
        <p:txBody>
          <a:bodyPr/>
          <a:lstStyle/>
          <a:p>
            <a:r>
              <a:rPr lang="en-US"/>
              <a:t>WWW.TAXPOLICYCENTER.ORG</a:t>
            </a:r>
            <a:endParaRPr lang="en-US" dirty="0"/>
          </a:p>
        </p:txBody>
      </p:sp>
      <p:sp>
        <p:nvSpPr>
          <p:cNvPr id="5" name="Slide Number Placeholder 4">
            <a:extLst>
              <a:ext uri="{FF2B5EF4-FFF2-40B4-BE49-F238E27FC236}">
                <a16:creationId xmlns:a16="http://schemas.microsoft.com/office/drawing/2014/main" id="{0DF97AB8-197C-41C0-9400-F71B81EA6EEE}"/>
              </a:ext>
            </a:extLst>
          </p:cNvPr>
          <p:cNvSpPr>
            <a:spLocks noGrp="1"/>
          </p:cNvSpPr>
          <p:nvPr>
            <p:ph type="sldNum" sz="quarter" idx="12"/>
          </p:nvPr>
        </p:nvSpPr>
        <p:spPr/>
        <p:txBody>
          <a:bodyPr/>
          <a:lstStyle/>
          <a:p>
            <a:fld id="{B68F88C8-0A9A-DA43-95C8-7FE161A05352}" type="slidenum">
              <a:rPr lang="en-US" smtClean="0"/>
              <a:pPr/>
              <a:t>12</a:t>
            </a:fld>
            <a:endParaRPr lang="en-US" dirty="0"/>
          </a:p>
        </p:txBody>
      </p:sp>
    </p:spTree>
    <p:extLst>
      <p:ext uri="{BB962C8B-B14F-4D97-AF65-F5344CB8AC3E}">
        <p14:creationId xmlns:p14="http://schemas.microsoft.com/office/powerpoint/2010/main" val="3514691445"/>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FB63974-2BC2-427B-8D8A-63FD066DE440}"/>
              </a:ext>
            </a:extLst>
          </p:cNvPr>
          <p:cNvSpPr>
            <a:spLocks noGrp="1"/>
          </p:cNvSpPr>
          <p:nvPr>
            <p:ph type="sldNum" sz="quarter" idx="12"/>
          </p:nvPr>
        </p:nvSpPr>
        <p:spPr/>
        <p:txBody>
          <a:bodyPr/>
          <a:lstStyle/>
          <a:p>
            <a:fld id="{B68F88C8-0A9A-DA43-95C8-7FE161A05352}" type="slidenum">
              <a:rPr lang="en-US" smtClean="0"/>
              <a:pPr/>
              <a:t>13</a:t>
            </a:fld>
            <a:endParaRPr lang="en-US"/>
          </a:p>
        </p:txBody>
      </p:sp>
      <p:sp>
        <p:nvSpPr>
          <p:cNvPr id="3" name="Title 2">
            <a:extLst>
              <a:ext uri="{FF2B5EF4-FFF2-40B4-BE49-F238E27FC236}">
                <a16:creationId xmlns:a16="http://schemas.microsoft.com/office/drawing/2014/main" id="{E8D7607F-9FB0-440D-9249-28D4AD83F3A1}"/>
              </a:ext>
            </a:extLst>
          </p:cNvPr>
          <p:cNvSpPr>
            <a:spLocks noGrp="1"/>
          </p:cNvSpPr>
          <p:nvPr>
            <p:ph type="title"/>
          </p:nvPr>
        </p:nvSpPr>
        <p:spPr/>
        <p:txBody>
          <a:bodyPr/>
          <a:lstStyle/>
          <a:p>
            <a:r>
              <a:rPr lang="en-US" dirty="0"/>
              <a:t>2021 in Review</a:t>
            </a:r>
          </a:p>
        </p:txBody>
      </p:sp>
      <p:sp>
        <p:nvSpPr>
          <p:cNvPr id="4" name="Footer Placeholder 3">
            <a:extLst>
              <a:ext uri="{FF2B5EF4-FFF2-40B4-BE49-F238E27FC236}">
                <a16:creationId xmlns:a16="http://schemas.microsoft.com/office/drawing/2014/main" id="{A4231A6E-587A-4E72-B4E0-1A4DA0719FBE}"/>
              </a:ext>
            </a:extLst>
          </p:cNvPr>
          <p:cNvSpPr>
            <a:spLocks noGrp="1"/>
          </p:cNvSpPr>
          <p:nvPr>
            <p:ph type="ftr" sz="quarter" idx="13"/>
          </p:nvPr>
        </p:nvSpPr>
        <p:spPr/>
        <p:txBody>
          <a:bodyPr/>
          <a:lstStyle/>
          <a:p>
            <a:r>
              <a:rPr lang="en-US"/>
              <a:t>WWW.TAXPOLICYCENTER.ORG</a:t>
            </a:r>
            <a:endParaRPr lang="en-US" dirty="0"/>
          </a:p>
        </p:txBody>
      </p:sp>
    </p:spTree>
    <p:extLst>
      <p:ext uri="{BB962C8B-B14F-4D97-AF65-F5344CB8AC3E}">
        <p14:creationId xmlns:p14="http://schemas.microsoft.com/office/powerpoint/2010/main" val="105660026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174BC-C15B-4D62-A0FF-DD067EF57E55}"/>
              </a:ext>
            </a:extLst>
          </p:cNvPr>
          <p:cNvSpPr>
            <a:spLocks noGrp="1"/>
          </p:cNvSpPr>
          <p:nvPr>
            <p:ph type="title"/>
          </p:nvPr>
        </p:nvSpPr>
        <p:spPr>
          <a:xfrm>
            <a:off x="457200" y="533400"/>
            <a:ext cx="11277600" cy="745526"/>
          </a:xfrm>
        </p:spPr>
        <p:txBody>
          <a:bodyPr/>
          <a:lstStyle/>
          <a:p>
            <a:r>
              <a:rPr lang="en-US" dirty="0"/>
              <a:t>What happened to state tax budgets in 2021</a:t>
            </a:r>
          </a:p>
        </p:txBody>
      </p:sp>
      <p:sp>
        <p:nvSpPr>
          <p:cNvPr id="3" name="Text Placeholder 2">
            <a:extLst>
              <a:ext uri="{FF2B5EF4-FFF2-40B4-BE49-F238E27FC236}">
                <a16:creationId xmlns:a16="http://schemas.microsoft.com/office/drawing/2014/main" id="{09C5D42F-149B-4D80-A481-F0B35253F008}"/>
              </a:ext>
            </a:extLst>
          </p:cNvPr>
          <p:cNvSpPr>
            <a:spLocks noGrp="1"/>
          </p:cNvSpPr>
          <p:nvPr>
            <p:ph type="body" sz="quarter" idx="10"/>
          </p:nvPr>
        </p:nvSpPr>
        <p:spPr>
          <a:xfrm>
            <a:off x="457200" y="1389185"/>
            <a:ext cx="11535508" cy="4668715"/>
          </a:xfrm>
        </p:spPr>
        <p:txBody>
          <a:bodyPr/>
          <a:lstStyle/>
          <a:p>
            <a:r>
              <a:rPr lang="en-US" sz="2000" dirty="0"/>
              <a:t>Collections in many states returned to or exceeded pre-pandemic levels</a:t>
            </a:r>
          </a:p>
          <a:p>
            <a:pPr lvl="1"/>
            <a:r>
              <a:rPr lang="en-US" sz="1800" dirty="0"/>
              <a:t>Warning: We cannot say state revenues “returned to normal” because A) we do not have enough data B) revenues in FY 20 and FY 21 were affected by delayed tax filing deadlines, and C) the pandemic is still affecting the economy and tax collections </a:t>
            </a:r>
          </a:p>
          <a:p>
            <a:r>
              <a:rPr lang="en-US" sz="2000" dirty="0"/>
              <a:t>Revenue recovered faster than expected for three major reasons</a:t>
            </a:r>
          </a:p>
          <a:p>
            <a:pPr marL="914400" lvl="1" indent="-457200">
              <a:buFont typeface="+mj-lt"/>
              <a:buAutoNum type="arabicPeriod"/>
            </a:pPr>
            <a:r>
              <a:rPr lang="en-US" sz="1800" b="1" dirty="0"/>
              <a:t>Congressional action</a:t>
            </a:r>
            <a:r>
              <a:rPr lang="en-US" sz="1800" dirty="0"/>
              <a:t>: Both direct transfers to states and economic stimulus (checks, UI, CTC, etc.)</a:t>
            </a:r>
          </a:p>
          <a:p>
            <a:pPr marL="914400" lvl="1" indent="-457200">
              <a:buFont typeface="+mj-lt"/>
              <a:buAutoNum type="arabicPeriod"/>
            </a:pPr>
            <a:r>
              <a:rPr lang="en-US" sz="1800" b="1" dirty="0"/>
              <a:t>Unequal economic effects</a:t>
            </a:r>
            <a:r>
              <a:rPr lang="en-US" sz="1800" dirty="0"/>
              <a:t>: High-earning households worked from home and kept paying state tax</a:t>
            </a:r>
          </a:p>
          <a:p>
            <a:pPr marL="914400" lvl="1" indent="-457200">
              <a:buFont typeface="+mj-lt"/>
              <a:buAutoNum type="arabicPeriod"/>
            </a:pPr>
            <a:r>
              <a:rPr lang="en-US" sz="1800" b="1" dirty="0"/>
              <a:t>Consumption shift</a:t>
            </a:r>
            <a:r>
              <a:rPr lang="en-US" sz="1800" dirty="0"/>
              <a:t>: Consumers increasingly bought (taxable) goods instead of (non-taxed) services</a:t>
            </a:r>
          </a:p>
          <a:p>
            <a:r>
              <a:rPr lang="en-US" sz="2000" dirty="0"/>
              <a:t>Budget surpluses are not merely a reflection of broad economic growth, though</a:t>
            </a:r>
          </a:p>
          <a:p>
            <a:pPr lvl="1"/>
            <a:r>
              <a:rPr lang="en-US" sz="1800" dirty="0"/>
              <a:t>NASBO: State officials stressed that prior budget balancing actions, strong fiscal management, and conservative budgeting helped lead to year-end surpluses</a:t>
            </a:r>
          </a:p>
          <a:p>
            <a:r>
              <a:rPr lang="en-US" sz="2000" dirty="0"/>
              <a:t>Still, many states used surpluses in calendar year 2021 for tax cuts</a:t>
            </a:r>
          </a:p>
          <a:p>
            <a:endParaRPr lang="en-US" sz="2000" dirty="0"/>
          </a:p>
        </p:txBody>
      </p:sp>
      <p:sp>
        <p:nvSpPr>
          <p:cNvPr id="4" name="Footer Placeholder 3">
            <a:extLst>
              <a:ext uri="{FF2B5EF4-FFF2-40B4-BE49-F238E27FC236}">
                <a16:creationId xmlns:a16="http://schemas.microsoft.com/office/drawing/2014/main" id="{66C8822C-6E9A-421A-8414-2FC17EA9A493}"/>
              </a:ext>
            </a:extLst>
          </p:cNvPr>
          <p:cNvSpPr>
            <a:spLocks noGrp="1"/>
          </p:cNvSpPr>
          <p:nvPr>
            <p:ph type="ftr" sz="quarter" idx="11"/>
          </p:nvPr>
        </p:nvSpPr>
        <p:spPr/>
        <p:txBody>
          <a:bodyPr/>
          <a:lstStyle/>
          <a:p>
            <a:r>
              <a:rPr lang="en-US"/>
              <a:t>WWW.TAXPOLICYCENTER.ORG</a:t>
            </a:r>
            <a:endParaRPr lang="en-US" dirty="0"/>
          </a:p>
        </p:txBody>
      </p:sp>
      <p:sp>
        <p:nvSpPr>
          <p:cNvPr id="5" name="Slide Number Placeholder 4">
            <a:extLst>
              <a:ext uri="{FF2B5EF4-FFF2-40B4-BE49-F238E27FC236}">
                <a16:creationId xmlns:a16="http://schemas.microsoft.com/office/drawing/2014/main" id="{F1CC4B1F-A8FF-40B3-9A4D-DCDB031E76CD}"/>
              </a:ext>
            </a:extLst>
          </p:cNvPr>
          <p:cNvSpPr>
            <a:spLocks noGrp="1"/>
          </p:cNvSpPr>
          <p:nvPr>
            <p:ph type="sldNum" sz="quarter" idx="12"/>
          </p:nvPr>
        </p:nvSpPr>
        <p:spPr/>
        <p:txBody>
          <a:bodyPr/>
          <a:lstStyle/>
          <a:p>
            <a:fld id="{B68F88C8-0A9A-DA43-95C8-7FE161A05352}" type="slidenum">
              <a:rPr lang="en-US" smtClean="0"/>
              <a:pPr/>
              <a:t>14</a:t>
            </a:fld>
            <a:endParaRPr lang="en-US" dirty="0"/>
          </a:p>
        </p:txBody>
      </p:sp>
    </p:spTree>
    <p:extLst>
      <p:ext uri="{BB962C8B-B14F-4D97-AF65-F5344CB8AC3E}">
        <p14:creationId xmlns:p14="http://schemas.microsoft.com/office/powerpoint/2010/main" val="236323533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13C6DC7-D731-4069-8F40-4E1AAEF0BED8}"/>
              </a:ext>
            </a:extLst>
          </p:cNvPr>
          <p:cNvSpPr>
            <a:spLocks noGrp="1"/>
          </p:cNvSpPr>
          <p:nvPr>
            <p:ph type="sldNum" sz="quarter" idx="12"/>
          </p:nvPr>
        </p:nvSpPr>
        <p:spPr/>
        <p:txBody>
          <a:bodyPr/>
          <a:lstStyle/>
          <a:p>
            <a:fld id="{B68F88C8-0A9A-DA43-95C8-7FE161A05352}" type="slidenum">
              <a:rPr lang="en-US" smtClean="0"/>
              <a:t>15</a:t>
            </a:fld>
            <a:endParaRPr lang="en-US"/>
          </a:p>
        </p:txBody>
      </p:sp>
      <p:sp>
        <p:nvSpPr>
          <p:cNvPr id="4" name="Footer Placeholder 3">
            <a:extLst>
              <a:ext uri="{FF2B5EF4-FFF2-40B4-BE49-F238E27FC236}">
                <a16:creationId xmlns:a16="http://schemas.microsoft.com/office/drawing/2014/main" id="{274BBF74-DF46-4C7E-8FC2-9B1E625DF1D3}"/>
              </a:ext>
            </a:extLst>
          </p:cNvPr>
          <p:cNvSpPr>
            <a:spLocks noGrp="1"/>
          </p:cNvSpPr>
          <p:nvPr>
            <p:ph type="ftr" sz="quarter" idx="13"/>
          </p:nvPr>
        </p:nvSpPr>
        <p:spPr/>
        <p:txBody>
          <a:bodyPr/>
          <a:lstStyle/>
          <a:p>
            <a:r>
              <a:rPr lang="en-US"/>
              <a:t>WWW.TAXPOLICYCENTER.ORG</a:t>
            </a:r>
            <a:endParaRPr lang="en-US" dirty="0"/>
          </a:p>
        </p:txBody>
      </p:sp>
      <p:pic>
        <p:nvPicPr>
          <p:cNvPr id="5" name="Picture 4">
            <a:extLst>
              <a:ext uri="{FF2B5EF4-FFF2-40B4-BE49-F238E27FC236}">
                <a16:creationId xmlns:a16="http://schemas.microsoft.com/office/drawing/2014/main" id="{BBD4A847-0AEE-49E7-9D0D-55971855C6E5}"/>
              </a:ext>
            </a:extLst>
          </p:cNvPr>
          <p:cNvPicPr/>
          <p:nvPr/>
        </p:nvPicPr>
        <p:blipFill rotWithShape="1">
          <a:blip r:embed="rId2">
            <a:extLst>
              <a:ext uri="{28A0092B-C50C-407E-A947-70E740481C1C}">
                <a14:useLocalDpi xmlns:a14="http://schemas.microsoft.com/office/drawing/2010/main" val="0"/>
              </a:ext>
            </a:extLst>
          </a:blip>
          <a:srcRect b="22804"/>
          <a:stretch/>
        </p:blipFill>
        <p:spPr bwMode="auto">
          <a:xfrm>
            <a:off x="362926" y="147054"/>
            <a:ext cx="6932247" cy="6106691"/>
          </a:xfrm>
          <a:prstGeom prst="rect">
            <a:avLst/>
          </a:prstGeom>
          <a:noFill/>
          <a:ln>
            <a:noFill/>
          </a:ln>
        </p:spPr>
      </p:pic>
      <p:sp>
        <p:nvSpPr>
          <p:cNvPr id="2" name="TextBox 1">
            <a:extLst>
              <a:ext uri="{FF2B5EF4-FFF2-40B4-BE49-F238E27FC236}">
                <a16:creationId xmlns:a16="http://schemas.microsoft.com/office/drawing/2014/main" id="{A2891C98-6E32-4691-A0BC-44A494BC5755}"/>
              </a:ext>
            </a:extLst>
          </p:cNvPr>
          <p:cNvSpPr txBox="1"/>
          <p:nvPr/>
        </p:nvSpPr>
        <p:spPr>
          <a:xfrm>
            <a:off x="7448550" y="1323975"/>
            <a:ext cx="4500195" cy="3416320"/>
          </a:xfrm>
          <a:prstGeom prst="rect">
            <a:avLst/>
          </a:prstGeom>
          <a:noFill/>
        </p:spPr>
        <p:txBody>
          <a:bodyPr wrap="square" rtlCol="0">
            <a:spAutoFit/>
          </a:bodyPr>
          <a:lstStyle/>
          <a:p>
            <a:r>
              <a:rPr lang="en-US" dirty="0"/>
              <a:t>“Other” tax cuts enacted in 2021</a:t>
            </a:r>
          </a:p>
          <a:p>
            <a:endParaRPr lang="en-US" dirty="0"/>
          </a:p>
          <a:p>
            <a:r>
              <a:rPr lang="en-US" dirty="0"/>
              <a:t>KS, GA, and UT increased income tax deductions or credits</a:t>
            </a:r>
          </a:p>
          <a:p>
            <a:endParaRPr lang="en-US" dirty="0"/>
          </a:p>
          <a:p>
            <a:r>
              <a:rPr lang="en-US" dirty="0"/>
              <a:t>CA, ID, MD, and ND sent stimulus checks</a:t>
            </a:r>
          </a:p>
          <a:p>
            <a:endParaRPr lang="en-US" dirty="0"/>
          </a:p>
          <a:p>
            <a:r>
              <a:rPr lang="en-US" dirty="0"/>
              <a:t>ID, NC, NE, NH, and OK passed business/corporate income tax cuts </a:t>
            </a:r>
          </a:p>
          <a:p>
            <a:endParaRPr lang="en-US" dirty="0"/>
          </a:p>
          <a:p>
            <a:r>
              <a:rPr lang="en-US" dirty="0"/>
              <a:t>ID and NE passed property tax relief</a:t>
            </a:r>
          </a:p>
          <a:p>
            <a:endParaRPr lang="en-US" dirty="0"/>
          </a:p>
        </p:txBody>
      </p:sp>
    </p:spTree>
    <p:extLst>
      <p:ext uri="{BB962C8B-B14F-4D97-AF65-F5344CB8AC3E}">
        <p14:creationId xmlns:p14="http://schemas.microsoft.com/office/powerpoint/2010/main" val="114434472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D76A5-AD2B-4363-8BC9-3101664173C2}"/>
              </a:ext>
            </a:extLst>
          </p:cNvPr>
          <p:cNvSpPr>
            <a:spLocks noGrp="1"/>
          </p:cNvSpPr>
          <p:nvPr>
            <p:ph type="title"/>
          </p:nvPr>
        </p:nvSpPr>
        <p:spPr>
          <a:xfrm>
            <a:off x="457200" y="533400"/>
            <a:ext cx="11277600" cy="745526"/>
          </a:xfrm>
        </p:spPr>
        <p:txBody>
          <a:bodyPr/>
          <a:lstStyle/>
          <a:p>
            <a:r>
              <a:rPr lang="en-US" dirty="0"/>
              <a:t>What are states considering in 2022?</a:t>
            </a:r>
          </a:p>
        </p:txBody>
      </p:sp>
      <p:sp>
        <p:nvSpPr>
          <p:cNvPr id="3" name="Text Placeholder 2">
            <a:extLst>
              <a:ext uri="{FF2B5EF4-FFF2-40B4-BE49-F238E27FC236}">
                <a16:creationId xmlns:a16="http://schemas.microsoft.com/office/drawing/2014/main" id="{2F37A116-5665-4036-B1F1-5384C02F4DF2}"/>
              </a:ext>
            </a:extLst>
          </p:cNvPr>
          <p:cNvSpPr>
            <a:spLocks noGrp="1"/>
          </p:cNvSpPr>
          <p:nvPr>
            <p:ph type="body" sz="quarter" idx="10"/>
          </p:nvPr>
        </p:nvSpPr>
        <p:spPr>
          <a:xfrm>
            <a:off x="457199" y="1552189"/>
            <a:ext cx="11014073" cy="4367212"/>
          </a:xfrm>
        </p:spPr>
        <p:txBody>
          <a:bodyPr/>
          <a:lstStyle/>
          <a:p>
            <a:r>
              <a:rPr lang="en-US" dirty="0"/>
              <a:t>Virginia’s current governor and governor-elect are proposing to end the state’s 1.5% sales tax on grocery food</a:t>
            </a:r>
          </a:p>
          <a:p>
            <a:r>
              <a:rPr lang="en-US" dirty="0"/>
              <a:t>California is considering expanding its EITC and CTC</a:t>
            </a:r>
          </a:p>
          <a:p>
            <a:r>
              <a:rPr lang="en-US" dirty="0"/>
              <a:t>New Mexico’s governor proposed cuttings its GRT (which works much like a sales tax)</a:t>
            </a:r>
          </a:p>
          <a:p>
            <a:r>
              <a:rPr lang="en-US" dirty="0"/>
              <a:t>Iowa is considering “large” tax cuts, possibly a proposal to eliminate its income tax</a:t>
            </a:r>
          </a:p>
          <a:p>
            <a:r>
              <a:rPr lang="en-US" dirty="0"/>
              <a:t>Mississippi’s governor proposing eliminating income tax (also did so in 2021) </a:t>
            </a:r>
          </a:p>
          <a:p>
            <a:endParaRPr lang="en-US" dirty="0"/>
          </a:p>
          <a:p>
            <a:r>
              <a:rPr lang="en-US" dirty="0"/>
              <a:t>Numerous, politically diverse states are considering tax cuts in 2022—the type and size varies mostly by political control and fiscal situation </a:t>
            </a:r>
          </a:p>
        </p:txBody>
      </p:sp>
      <p:sp>
        <p:nvSpPr>
          <p:cNvPr id="4" name="Footer Placeholder 3">
            <a:extLst>
              <a:ext uri="{FF2B5EF4-FFF2-40B4-BE49-F238E27FC236}">
                <a16:creationId xmlns:a16="http://schemas.microsoft.com/office/drawing/2014/main" id="{A23A32E0-34F0-4FDF-818C-3130CA6313F0}"/>
              </a:ext>
            </a:extLst>
          </p:cNvPr>
          <p:cNvSpPr>
            <a:spLocks noGrp="1"/>
          </p:cNvSpPr>
          <p:nvPr>
            <p:ph type="ftr" sz="quarter" idx="11"/>
          </p:nvPr>
        </p:nvSpPr>
        <p:spPr/>
        <p:txBody>
          <a:bodyPr/>
          <a:lstStyle/>
          <a:p>
            <a:r>
              <a:rPr lang="en-US"/>
              <a:t>WWW.TAXPOLICYCENTER.ORG</a:t>
            </a:r>
            <a:endParaRPr lang="en-US" dirty="0"/>
          </a:p>
        </p:txBody>
      </p:sp>
      <p:sp>
        <p:nvSpPr>
          <p:cNvPr id="5" name="Slide Number Placeholder 4">
            <a:extLst>
              <a:ext uri="{FF2B5EF4-FFF2-40B4-BE49-F238E27FC236}">
                <a16:creationId xmlns:a16="http://schemas.microsoft.com/office/drawing/2014/main" id="{A43C7C32-1D6E-4315-883A-EC8271123F81}"/>
              </a:ext>
            </a:extLst>
          </p:cNvPr>
          <p:cNvSpPr>
            <a:spLocks noGrp="1"/>
          </p:cNvSpPr>
          <p:nvPr>
            <p:ph type="sldNum" sz="quarter" idx="12"/>
          </p:nvPr>
        </p:nvSpPr>
        <p:spPr/>
        <p:txBody>
          <a:bodyPr/>
          <a:lstStyle/>
          <a:p>
            <a:fld id="{B68F88C8-0A9A-DA43-95C8-7FE161A05352}" type="slidenum">
              <a:rPr lang="en-US" smtClean="0"/>
              <a:pPr/>
              <a:t>16</a:t>
            </a:fld>
            <a:endParaRPr lang="en-US" dirty="0"/>
          </a:p>
        </p:txBody>
      </p:sp>
    </p:spTree>
    <p:extLst>
      <p:ext uri="{BB962C8B-B14F-4D97-AF65-F5344CB8AC3E}">
        <p14:creationId xmlns:p14="http://schemas.microsoft.com/office/powerpoint/2010/main" val="642157420"/>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4E651-2482-40E9-9F73-D7184779F3CD}"/>
              </a:ext>
            </a:extLst>
          </p:cNvPr>
          <p:cNvSpPr>
            <a:spLocks noGrp="1"/>
          </p:cNvSpPr>
          <p:nvPr>
            <p:ph type="title"/>
          </p:nvPr>
        </p:nvSpPr>
        <p:spPr>
          <a:xfrm>
            <a:off x="457200" y="533400"/>
            <a:ext cx="11277600" cy="745526"/>
          </a:xfrm>
        </p:spPr>
        <p:txBody>
          <a:bodyPr/>
          <a:lstStyle/>
          <a:p>
            <a:r>
              <a:rPr lang="en-US" dirty="0"/>
              <a:t>What types of tax cuts fit the moment?</a:t>
            </a:r>
          </a:p>
        </p:txBody>
      </p:sp>
      <p:sp>
        <p:nvSpPr>
          <p:cNvPr id="3" name="Text Placeholder 2">
            <a:extLst>
              <a:ext uri="{FF2B5EF4-FFF2-40B4-BE49-F238E27FC236}">
                <a16:creationId xmlns:a16="http://schemas.microsoft.com/office/drawing/2014/main" id="{00928480-A77D-4B9E-9531-556B24A60512}"/>
              </a:ext>
            </a:extLst>
          </p:cNvPr>
          <p:cNvSpPr>
            <a:spLocks noGrp="1"/>
          </p:cNvSpPr>
          <p:nvPr>
            <p:ph type="body" sz="quarter" idx="10"/>
          </p:nvPr>
        </p:nvSpPr>
        <p:spPr>
          <a:xfrm>
            <a:off x="457200" y="1380392"/>
            <a:ext cx="10735408" cy="4730262"/>
          </a:xfrm>
        </p:spPr>
        <p:txBody>
          <a:bodyPr/>
          <a:lstStyle/>
          <a:p>
            <a:r>
              <a:rPr lang="en-US" sz="2000" dirty="0"/>
              <a:t>Two things to keep in mind: </a:t>
            </a:r>
          </a:p>
          <a:p>
            <a:pPr marL="800100" lvl="1" indent="-342900">
              <a:buFont typeface="+mj-lt"/>
              <a:buAutoNum type="arabicPeriod"/>
            </a:pPr>
            <a:r>
              <a:rPr lang="en-US" sz="1800" b="1" dirty="0"/>
              <a:t>The pandemic’s economic effects were very unequal</a:t>
            </a:r>
            <a:r>
              <a:rPr lang="en-US" sz="1800" dirty="0"/>
              <a:t>. During the downturn and recovery, high-income households generally did well and low-income households experienced most of the economic pain</a:t>
            </a:r>
          </a:p>
          <a:p>
            <a:pPr marL="800100" lvl="1" indent="-342900">
              <a:buFont typeface="+mj-lt"/>
              <a:buAutoNum type="arabicPeriod"/>
            </a:pPr>
            <a:r>
              <a:rPr lang="en-US" sz="1800" b="1" dirty="0"/>
              <a:t> The future of state budgets remains highly uncertain.</a:t>
            </a:r>
            <a:r>
              <a:rPr lang="en-US" sz="1800" dirty="0"/>
              <a:t> We know federal assistance is ending and conservative budgeting in 2020 contributed to surpluses. We don’t know how the pandemic will affect state tax revenue growth going forward</a:t>
            </a:r>
          </a:p>
          <a:p>
            <a:r>
              <a:rPr lang="en-US" sz="2000" dirty="0"/>
              <a:t>What are the ARP restrictions? </a:t>
            </a:r>
          </a:p>
          <a:p>
            <a:pPr lvl="1"/>
            <a:r>
              <a:rPr lang="en-US" sz="1800" dirty="0"/>
              <a:t>State’s revenue (reported by Census) must be higher than 2019’s inflation adjusted total (plus a 1% “safe harbor”) during years state uses ARP funds</a:t>
            </a:r>
          </a:p>
          <a:p>
            <a:pPr lvl="1"/>
            <a:r>
              <a:rPr lang="en-US" sz="1800" dirty="0"/>
              <a:t>If state’s reported revenue is below that amount, state must prove offsets or must pay back ARP funds equal to the amount in violation of the rule</a:t>
            </a:r>
          </a:p>
        </p:txBody>
      </p:sp>
      <p:sp>
        <p:nvSpPr>
          <p:cNvPr id="4" name="Footer Placeholder 3">
            <a:extLst>
              <a:ext uri="{FF2B5EF4-FFF2-40B4-BE49-F238E27FC236}">
                <a16:creationId xmlns:a16="http://schemas.microsoft.com/office/drawing/2014/main" id="{A95891F0-01B4-47E7-B707-DF3B1DBB9E97}"/>
              </a:ext>
            </a:extLst>
          </p:cNvPr>
          <p:cNvSpPr>
            <a:spLocks noGrp="1"/>
          </p:cNvSpPr>
          <p:nvPr>
            <p:ph type="ftr" sz="quarter" idx="11"/>
          </p:nvPr>
        </p:nvSpPr>
        <p:spPr/>
        <p:txBody>
          <a:bodyPr/>
          <a:lstStyle/>
          <a:p>
            <a:r>
              <a:rPr lang="en-US"/>
              <a:t>WWW.TAXPOLICYCENTER.ORG</a:t>
            </a:r>
            <a:endParaRPr lang="en-US" dirty="0"/>
          </a:p>
        </p:txBody>
      </p:sp>
      <p:sp>
        <p:nvSpPr>
          <p:cNvPr id="5" name="Slide Number Placeholder 4">
            <a:extLst>
              <a:ext uri="{FF2B5EF4-FFF2-40B4-BE49-F238E27FC236}">
                <a16:creationId xmlns:a16="http://schemas.microsoft.com/office/drawing/2014/main" id="{F5536DEB-B37E-48EA-8F6D-432F1D88B2FA}"/>
              </a:ext>
            </a:extLst>
          </p:cNvPr>
          <p:cNvSpPr>
            <a:spLocks noGrp="1"/>
          </p:cNvSpPr>
          <p:nvPr>
            <p:ph type="sldNum" sz="quarter" idx="12"/>
          </p:nvPr>
        </p:nvSpPr>
        <p:spPr/>
        <p:txBody>
          <a:bodyPr/>
          <a:lstStyle/>
          <a:p>
            <a:fld id="{B68F88C8-0A9A-DA43-95C8-7FE161A05352}" type="slidenum">
              <a:rPr lang="en-US" smtClean="0"/>
              <a:pPr/>
              <a:t>17</a:t>
            </a:fld>
            <a:endParaRPr lang="en-US" dirty="0"/>
          </a:p>
        </p:txBody>
      </p:sp>
    </p:spTree>
    <p:extLst>
      <p:ext uri="{BB962C8B-B14F-4D97-AF65-F5344CB8AC3E}">
        <p14:creationId xmlns:p14="http://schemas.microsoft.com/office/powerpoint/2010/main" val="390980937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5F5D8-2DEC-4728-9F23-AA4E4DD44394}"/>
              </a:ext>
            </a:extLst>
          </p:cNvPr>
          <p:cNvSpPr>
            <a:spLocks noGrp="1"/>
          </p:cNvSpPr>
          <p:nvPr>
            <p:ph type="title"/>
          </p:nvPr>
        </p:nvSpPr>
        <p:spPr>
          <a:xfrm>
            <a:off x="457200" y="533400"/>
            <a:ext cx="11277600" cy="745526"/>
          </a:xfrm>
        </p:spPr>
        <p:txBody>
          <a:bodyPr/>
          <a:lstStyle/>
          <a:p>
            <a:r>
              <a:rPr lang="en-US" dirty="0"/>
              <a:t>How are other states spending ARP funds?</a:t>
            </a:r>
          </a:p>
        </p:txBody>
      </p:sp>
      <p:sp>
        <p:nvSpPr>
          <p:cNvPr id="3" name="Text Placeholder 2">
            <a:extLst>
              <a:ext uri="{FF2B5EF4-FFF2-40B4-BE49-F238E27FC236}">
                <a16:creationId xmlns:a16="http://schemas.microsoft.com/office/drawing/2014/main" id="{5B2D7B5B-B5E3-4B6F-81EC-AFEB4A9B2762}"/>
              </a:ext>
            </a:extLst>
          </p:cNvPr>
          <p:cNvSpPr>
            <a:spLocks noGrp="1"/>
          </p:cNvSpPr>
          <p:nvPr>
            <p:ph type="body" sz="quarter" idx="10"/>
          </p:nvPr>
        </p:nvSpPr>
        <p:spPr>
          <a:xfrm>
            <a:off x="457199" y="1435711"/>
            <a:ext cx="11561886" cy="4367212"/>
          </a:xfrm>
        </p:spPr>
        <p:txBody>
          <a:bodyPr/>
          <a:lstStyle/>
          <a:p>
            <a:r>
              <a:rPr lang="en-US" dirty="0"/>
              <a:t>CBPP: 39 states and DC have reported ARP spending</a:t>
            </a:r>
          </a:p>
          <a:p>
            <a:pPr lvl="1"/>
            <a:r>
              <a:rPr lang="en-US" dirty="0"/>
              <a:t>This spending accounts for 53% of total ARP funds for state governments</a:t>
            </a:r>
          </a:p>
          <a:p>
            <a:pPr lvl="1"/>
            <a:r>
              <a:rPr lang="en-US" dirty="0"/>
              <a:t>States can allocate ARP funds until Dec. 2024 and spend until Dec. 2026</a:t>
            </a:r>
          </a:p>
          <a:p>
            <a:r>
              <a:rPr lang="en-US" dirty="0"/>
              <a:t>CBPP finds “replacing lost revenue” is the most common use of ARP funds</a:t>
            </a:r>
          </a:p>
          <a:p>
            <a:pPr lvl="1"/>
            <a:r>
              <a:rPr lang="en-US" dirty="0"/>
              <a:t>States can spend this on any service; spending must equal reported revenue loss</a:t>
            </a:r>
          </a:p>
          <a:p>
            <a:r>
              <a:rPr lang="en-US" dirty="0"/>
              <a:t>Earlier AP analysis found refilling unemployment insurance trust funds was most common</a:t>
            </a:r>
          </a:p>
          <a:p>
            <a:pPr lvl="1"/>
            <a:r>
              <a:rPr lang="en-US" dirty="0"/>
              <a:t>States spent down these funds during the pandemic (which saw unprecedented levels of unemployment); if funds are not refilled, the state must increase taxes on business</a:t>
            </a:r>
          </a:p>
          <a:p>
            <a:r>
              <a:rPr lang="en-US" dirty="0"/>
              <a:t>Other common uses: human services (cash aid, housing, etc.); economic development (aid to business, workforce training, etc.); and broadband expansion </a:t>
            </a:r>
          </a:p>
          <a:p>
            <a:pPr lvl="1"/>
            <a:endParaRPr lang="en-US" dirty="0"/>
          </a:p>
          <a:p>
            <a:endParaRPr lang="en-US" dirty="0"/>
          </a:p>
        </p:txBody>
      </p:sp>
      <p:sp>
        <p:nvSpPr>
          <p:cNvPr id="4" name="Footer Placeholder 3">
            <a:extLst>
              <a:ext uri="{FF2B5EF4-FFF2-40B4-BE49-F238E27FC236}">
                <a16:creationId xmlns:a16="http://schemas.microsoft.com/office/drawing/2014/main" id="{5CAD04FD-8D83-4CBC-8918-A315B8AE1C03}"/>
              </a:ext>
            </a:extLst>
          </p:cNvPr>
          <p:cNvSpPr>
            <a:spLocks noGrp="1"/>
          </p:cNvSpPr>
          <p:nvPr>
            <p:ph type="ftr" sz="quarter" idx="11"/>
          </p:nvPr>
        </p:nvSpPr>
        <p:spPr/>
        <p:txBody>
          <a:bodyPr/>
          <a:lstStyle/>
          <a:p>
            <a:r>
              <a:rPr lang="en-US"/>
              <a:t>WWW.TAXPOLICYCENTER.ORG</a:t>
            </a:r>
            <a:endParaRPr lang="en-US" dirty="0"/>
          </a:p>
        </p:txBody>
      </p:sp>
      <p:sp>
        <p:nvSpPr>
          <p:cNvPr id="5" name="Slide Number Placeholder 4">
            <a:extLst>
              <a:ext uri="{FF2B5EF4-FFF2-40B4-BE49-F238E27FC236}">
                <a16:creationId xmlns:a16="http://schemas.microsoft.com/office/drawing/2014/main" id="{ABD7C772-611E-47E5-B228-2DDE00A9E1DE}"/>
              </a:ext>
            </a:extLst>
          </p:cNvPr>
          <p:cNvSpPr>
            <a:spLocks noGrp="1"/>
          </p:cNvSpPr>
          <p:nvPr>
            <p:ph type="sldNum" sz="quarter" idx="12"/>
          </p:nvPr>
        </p:nvSpPr>
        <p:spPr/>
        <p:txBody>
          <a:bodyPr/>
          <a:lstStyle/>
          <a:p>
            <a:fld id="{B68F88C8-0A9A-DA43-95C8-7FE161A05352}" type="slidenum">
              <a:rPr lang="en-US" smtClean="0"/>
              <a:pPr/>
              <a:t>18</a:t>
            </a:fld>
            <a:endParaRPr lang="en-US" dirty="0"/>
          </a:p>
        </p:txBody>
      </p:sp>
    </p:spTree>
    <p:extLst>
      <p:ext uri="{BB962C8B-B14F-4D97-AF65-F5344CB8AC3E}">
        <p14:creationId xmlns:p14="http://schemas.microsoft.com/office/powerpoint/2010/main" val="255051613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Tax Policy Center Topics</a:t>
            </a:r>
          </a:p>
        </p:txBody>
      </p:sp>
      <p:sp>
        <p:nvSpPr>
          <p:cNvPr id="5" name="Text Placeholder 4"/>
          <p:cNvSpPr>
            <a:spLocks noGrp="1"/>
          </p:cNvSpPr>
          <p:nvPr>
            <p:ph type="body" sz="quarter" idx="10"/>
          </p:nvPr>
        </p:nvSpPr>
        <p:spPr/>
        <p:txBody>
          <a:bodyPr/>
          <a:lstStyle/>
          <a:p>
            <a:r>
              <a:rPr lang="en-US" dirty="0"/>
              <a:t>Taxpayer Bill of Rights (TABOR) and other state tax limitations </a:t>
            </a:r>
          </a:p>
          <a:p>
            <a:r>
              <a:rPr lang="en-US" dirty="0"/>
              <a:t>Taxation of Social Security income in Kansas</a:t>
            </a:r>
          </a:p>
          <a:p>
            <a:r>
              <a:rPr lang="en-US" dirty="0"/>
              <a:t>2021 review: state tax cuts and ARP spending</a:t>
            </a:r>
          </a:p>
        </p:txBody>
      </p:sp>
      <p:sp>
        <p:nvSpPr>
          <p:cNvPr id="12" name="Footer Placeholder 11"/>
          <p:cNvSpPr>
            <a:spLocks noGrp="1"/>
          </p:cNvSpPr>
          <p:nvPr>
            <p:ph type="ftr" sz="quarter" idx="11"/>
          </p:nvPr>
        </p:nvSpPr>
        <p:spPr/>
        <p:txBody>
          <a:bodyPr/>
          <a:lstStyle/>
          <a:p>
            <a:r>
              <a:rPr lang="en-US"/>
              <a:t>WWW.TAXPOLICYCENTER.ORG</a:t>
            </a:r>
            <a:endParaRPr lang="en-US" dirty="0"/>
          </a:p>
        </p:txBody>
      </p:sp>
      <p:sp>
        <p:nvSpPr>
          <p:cNvPr id="15" name="Slide Number Placeholder 14"/>
          <p:cNvSpPr>
            <a:spLocks noGrp="1"/>
          </p:cNvSpPr>
          <p:nvPr>
            <p:ph type="sldNum" sz="quarter" idx="12"/>
          </p:nvPr>
        </p:nvSpPr>
        <p:spPr/>
        <p:txBody>
          <a:bodyPr/>
          <a:lstStyle/>
          <a:p>
            <a:fld id="{B68F88C8-0A9A-DA43-95C8-7FE161A05352}" type="slidenum">
              <a:rPr lang="en-US" smtClean="0"/>
              <a:pPr/>
              <a:t>2</a:t>
            </a:fld>
            <a:endParaRPr lang="en-US" dirty="0"/>
          </a:p>
        </p:txBody>
      </p:sp>
    </p:spTree>
    <p:extLst>
      <p:ext uri="{BB962C8B-B14F-4D97-AF65-F5344CB8AC3E}">
        <p14:creationId xmlns:p14="http://schemas.microsoft.com/office/powerpoint/2010/main" val="19838865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1DE408D-8376-45EC-B8BE-25A9BB6AC6F1}"/>
              </a:ext>
            </a:extLst>
          </p:cNvPr>
          <p:cNvSpPr>
            <a:spLocks noGrp="1"/>
          </p:cNvSpPr>
          <p:nvPr>
            <p:ph type="sldNum" sz="quarter" idx="12"/>
          </p:nvPr>
        </p:nvSpPr>
        <p:spPr/>
        <p:txBody>
          <a:bodyPr/>
          <a:lstStyle/>
          <a:p>
            <a:fld id="{B68F88C8-0A9A-DA43-95C8-7FE161A05352}" type="slidenum">
              <a:rPr lang="en-US" smtClean="0"/>
              <a:pPr/>
              <a:t>3</a:t>
            </a:fld>
            <a:endParaRPr lang="en-US"/>
          </a:p>
        </p:txBody>
      </p:sp>
      <p:sp>
        <p:nvSpPr>
          <p:cNvPr id="3" name="Title 2">
            <a:extLst>
              <a:ext uri="{FF2B5EF4-FFF2-40B4-BE49-F238E27FC236}">
                <a16:creationId xmlns:a16="http://schemas.microsoft.com/office/drawing/2014/main" id="{7043719A-EF9F-472D-8720-2310C556E012}"/>
              </a:ext>
            </a:extLst>
          </p:cNvPr>
          <p:cNvSpPr>
            <a:spLocks noGrp="1"/>
          </p:cNvSpPr>
          <p:nvPr>
            <p:ph type="title"/>
          </p:nvPr>
        </p:nvSpPr>
        <p:spPr/>
        <p:txBody>
          <a:bodyPr/>
          <a:lstStyle/>
          <a:p>
            <a:r>
              <a:rPr lang="en-US" dirty="0"/>
              <a:t>TABOR</a:t>
            </a:r>
          </a:p>
        </p:txBody>
      </p:sp>
      <p:sp>
        <p:nvSpPr>
          <p:cNvPr id="4" name="Footer Placeholder 3">
            <a:extLst>
              <a:ext uri="{FF2B5EF4-FFF2-40B4-BE49-F238E27FC236}">
                <a16:creationId xmlns:a16="http://schemas.microsoft.com/office/drawing/2014/main" id="{E7360F24-56C6-42E8-88B0-56CE9848F783}"/>
              </a:ext>
            </a:extLst>
          </p:cNvPr>
          <p:cNvSpPr>
            <a:spLocks noGrp="1"/>
          </p:cNvSpPr>
          <p:nvPr>
            <p:ph type="ftr" sz="quarter" idx="13"/>
          </p:nvPr>
        </p:nvSpPr>
        <p:spPr/>
        <p:txBody>
          <a:bodyPr/>
          <a:lstStyle/>
          <a:p>
            <a:r>
              <a:rPr lang="en-US"/>
              <a:t>WWW.TAXPOLICYCENTER.ORG</a:t>
            </a:r>
            <a:endParaRPr lang="en-US" dirty="0"/>
          </a:p>
        </p:txBody>
      </p:sp>
    </p:spTree>
    <p:extLst>
      <p:ext uri="{BB962C8B-B14F-4D97-AF65-F5344CB8AC3E}">
        <p14:creationId xmlns:p14="http://schemas.microsoft.com/office/powerpoint/2010/main" val="75496501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0341B-0595-4C1C-9085-65DE0E41678E}"/>
              </a:ext>
            </a:extLst>
          </p:cNvPr>
          <p:cNvSpPr>
            <a:spLocks noGrp="1"/>
          </p:cNvSpPr>
          <p:nvPr>
            <p:ph type="title"/>
          </p:nvPr>
        </p:nvSpPr>
        <p:spPr>
          <a:xfrm>
            <a:off x="353693" y="166957"/>
            <a:ext cx="11277600" cy="635977"/>
          </a:xfrm>
        </p:spPr>
        <p:txBody>
          <a:bodyPr>
            <a:normAutofit/>
          </a:bodyPr>
          <a:lstStyle/>
          <a:p>
            <a:r>
              <a:rPr lang="en-US" dirty="0"/>
              <a:t>Tax &amp; Expenditure Limits and Supermajority Rules</a:t>
            </a:r>
          </a:p>
        </p:txBody>
      </p:sp>
      <p:sp>
        <p:nvSpPr>
          <p:cNvPr id="3" name="Text Placeholder 2">
            <a:extLst>
              <a:ext uri="{FF2B5EF4-FFF2-40B4-BE49-F238E27FC236}">
                <a16:creationId xmlns:a16="http://schemas.microsoft.com/office/drawing/2014/main" id="{12AAACD9-5461-4737-A398-D527533934D6}"/>
              </a:ext>
            </a:extLst>
          </p:cNvPr>
          <p:cNvSpPr>
            <a:spLocks noGrp="1"/>
          </p:cNvSpPr>
          <p:nvPr>
            <p:ph type="body" sz="quarter" idx="10"/>
          </p:nvPr>
        </p:nvSpPr>
        <p:spPr>
          <a:xfrm>
            <a:off x="457200" y="714703"/>
            <a:ext cx="10163908" cy="5580994"/>
          </a:xfrm>
        </p:spPr>
        <p:txBody>
          <a:bodyPr/>
          <a:lstStyle/>
          <a:p>
            <a:r>
              <a:rPr lang="en-US" sz="1800" dirty="0"/>
              <a:t>More than half of states have a limit on revenues or appropriations (at the state level)</a:t>
            </a:r>
          </a:p>
          <a:p>
            <a:r>
              <a:rPr lang="en-US" sz="1800" dirty="0"/>
              <a:t>Some states also limit local revenues or specific taxes (e.g., Proposition 13 in California)</a:t>
            </a:r>
          </a:p>
          <a:p>
            <a:r>
              <a:rPr lang="en-US" sz="1800" dirty="0"/>
              <a:t>These typically apply to appropriations or revenues growth rates (but can be dollar amounts)</a:t>
            </a:r>
          </a:p>
          <a:p>
            <a:r>
              <a:rPr lang="en-US" sz="1800" dirty="0"/>
              <a:t>More spending limits than revenue limits (but a few states, like Colorado, do both) </a:t>
            </a:r>
          </a:p>
          <a:p>
            <a:r>
              <a:rPr lang="en-US" sz="1800" dirty="0"/>
              <a:t>14 states require supermajorities to pass a budget or raise taxes</a:t>
            </a:r>
          </a:p>
          <a:p>
            <a:r>
              <a:rPr lang="en-US" sz="1800" dirty="0"/>
              <a:t>The effect of the rules depends on …</a:t>
            </a:r>
            <a:endParaRPr lang="en-US" sz="1600" dirty="0"/>
          </a:p>
          <a:p>
            <a:pPr lvl="1"/>
            <a:r>
              <a:rPr lang="en-US" sz="1600" dirty="0"/>
              <a:t>If they were enacted by the legislature or voters	</a:t>
            </a:r>
          </a:p>
          <a:p>
            <a:pPr lvl="1"/>
            <a:r>
              <a:rPr lang="en-US" sz="1600" dirty="0"/>
              <a:t>If they are statutory or constitutional</a:t>
            </a:r>
          </a:p>
          <a:p>
            <a:pPr lvl="1"/>
            <a:r>
              <a:rPr lang="en-US" sz="1600" dirty="0"/>
              <a:t>If they require simple legislative majority to override</a:t>
            </a:r>
          </a:p>
          <a:p>
            <a:pPr lvl="1"/>
            <a:r>
              <a:rPr lang="en-US" sz="1600" dirty="0"/>
              <a:t>If they are set far above or close to current spending and revenue growth rates</a:t>
            </a:r>
          </a:p>
          <a:p>
            <a:r>
              <a:rPr lang="en-US" sz="1800" dirty="0"/>
              <a:t>In short, binding limits can greatly affect government activity by …</a:t>
            </a:r>
          </a:p>
          <a:p>
            <a:pPr lvl="1"/>
            <a:r>
              <a:rPr lang="en-US" sz="1600" dirty="0"/>
              <a:t>Shifting level of government in control</a:t>
            </a:r>
          </a:p>
          <a:p>
            <a:pPr lvl="1"/>
            <a:r>
              <a:rPr lang="en-US" sz="1600" dirty="0"/>
              <a:t>Increasing the cost of issuing debt (for revenue limits)</a:t>
            </a:r>
          </a:p>
          <a:p>
            <a:pPr lvl="1"/>
            <a:r>
              <a:rPr lang="en-US" sz="1600" dirty="0"/>
              <a:t>Decreasing flexibility in ability to react to changing circumstances</a:t>
            </a:r>
          </a:p>
          <a:p>
            <a:pPr lvl="1"/>
            <a:endParaRPr lang="en-US" sz="1800" dirty="0"/>
          </a:p>
          <a:p>
            <a:endParaRPr lang="en-US" sz="2000" dirty="0"/>
          </a:p>
          <a:p>
            <a:endParaRPr lang="en-US" sz="2000" dirty="0"/>
          </a:p>
          <a:p>
            <a:pPr lvl="1"/>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92568987-4104-4250-9646-C3B45076B35C}"/>
              </a:ext>
            </a:extLst>
          </p:cNvPr>
          <p:cNvSpPr>
            <a:spLocks noGrp="1"/>
          </p:cNvSpPr>
          <p:nvPr>
            <p:ph type="ftr" sz="quarter" idx="11"/>
          </p:nvPr>
        </p:nvSpPr>
        <p:spPr/>
        <p:txBody>
          <a:bodyPr/>
          <a:lstStyle/>
          <a:p>
            <a:r>
              <a:rPr lang="en-US"/>
              <a:t>WWW.TAXPOLICYCENTER.ORG</a:t>
            </a:r>
            <a:endParaRPr lang="en-US" dirty="0"/>
          </a:p>
        </p:txBody>
      </p:sp>
      <p:sp>
        <p:nvSpPr>
          <p:cNvPr id="5" name="Slide Number Placeholder 4">
            <a:extLst>
              <a:ext uri="{FF2B5EF4-FFF2-40B4-BE49-F238E27FC236}">
                <a16:creationId xmlns:a16="http://schemas.microsoft.com/office/drawing/2014/main" id="{1CA72BCD-6328-4492-A4F3-4079CDC18704}"/>
              </a:ext>
            </a:extLst>
          </p:cNvPr>
          <p:cNvSpPr>
            <a:spLocks noGrp="1"/>
          </p:cNvSpPr>
          <p:nvPr>
            <p:ph type="sldNum" sz="quarter" idx="12"/>
          </p:nvPr>
        </p:nvSpPr>
        <p:spPr/>
        <p:txBody>
          <a:bodyPr/>
          <a:lstStyle/>
          <a:p>
            <a:fld id="{B68F88C8-0A9A-DA43-95C8-7FE161A05352}" type="slidenum">
              <a:rPr lang="en-US" smtClean="0"/>
              <a:pPr/>
              <a:t>4</a:t>
            </a:fld>
            <a:endParaRPr lang="en-US" dirty="0"/>
          </a:p>
        </p:txBody>
      </p:sp>
    </p:spTree>
    <p:extLst>
      <p:ext uri="{BB962C8B-B14F-4D97-AF65-F5344CB8AC3E}">
        <p14:creationId xmlns:p14="http://schemas.microsoft.com/office/powerpoint/2010/main" val="206266582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10"/>
          </p:nvPr>
        </p:nvSpPr>
        <p:spPr/>
        <p:txBody>
          <a:bodyPr/>
          <a:lstStyle/>
          <a:p>
            <a:pPr algn="l"/>
            <a:r>
              <a:rPr lang="en-US"/>
              <a:t>WWW.TAXPOLICYCENTER.ORG</a:t>
            </a:r>
            <a:endParaRPr lang="en-US" dirty="0"/>
          </a:p>
        </p:txBody>
      </p:sp>
      <p:sp>
        <p:nvSpPr>
          <p:cNvPr id="11" name="Slide Number Placeholder 10"/>
          <p:cNvSpPr>
            <a:spLocks noGrp="1"/>
          </p:cNvSpPr>
          <p:nvPr>
            <p:ph type="sldNum" sz="quarter" idx="11"/>
          </p:nvPr>
        </p:nvSpPr>
        <p:spPr/>
        <p:txBody>
          <a:bodyPr/>
          <a:lstStyle/>
          <a:p>
            <a:fld id="{B68F88C8-0A9A-DA43-95C8-7FE161A05352}" type="slidenum">
              <a:rPr lang="en-US" smtClean="0"/>
              <a:pPr/>
              <a:t>5</a:t>
            </a:fld>
            <a:endParaRPr lang="en-US" dirty="0"/>
          </a:p>
        </p:txBody>
      </p:sp>
      <p:pic>
        <p:nvPicPr>
          <p:cNvPr id="5" name="Picture 4">
            <a:extLst>
              <a:ext uri="{FF2B5EF4-FFF2-40B4-BE49-F238E27FC236}">
                <a16:creationId xmlns:a16="http://schemas.microsoft.com/office/drawing/2014/main" id="{F427CB5F-A632-42E5-831E-5D16EEE389FC}"/>
              </a:ext>
            </a:extLst>
          </p:cNvPr>
          <p:cNvPicPr>
            <a:picLocks noChangeAspect="1"/>
          </p:cNvPicPr>
          <p:nvPr/>
        </p:nvPicPr>
        <p:blipFill>
          <a:blip r:embed="rId3"/>
          <a:stretch>
            <a:fillRect/>
          </a:stretch>
        </p:blipFill>
        <p:spPr>
          <a:xfrm>
            <a:off x="894179" y="4099735"/>
            <a:ext cx="2986467" cy="2157283"/>
          </a:xfrm>
          <a:prstGeom prst="rect">
            <a:avLst/>
          </a:prstGeom>
        </p:spPr>
      </p:pic>
      <p:pic>
        <p:nvPicPr>
          <p:cNvPr id="6" name="Picture 5">
            <a:extLst>
              <a:ext uri="{FF2B5EF4-FFF2-40B4-BE49-F238E27FC236}">
                <a16:creationId xmlns:a16="http://schemas.microsoft.com/office/drawing/2014/main" id="{C89570D7-2B41-42A1-87C0-BA1DC8F2B06E}"/>
              </a:ext>
            </a:extLst>
          </p:cNvPr>
          <p:cNvPicPr>
            <a:picLocks noChangeAspect="1"/>
          </p:cNvPicPr>
          <p:nvPr/>
        </p:nvPicPr>
        <p:blipFill>
          <a:blip r:embed="rId4"/>
          <a:stretch>
            <a:fillRect/>
          </a:stretch>
        </p:blipFill>
        <p:spPr>
          <a:xfrm>
            <a:off x="3880646" y="251213"/>
            <a:ext cx="7478712" cy="6438122"/>
          </a:xfrm>
          <a:prstGeom prst="rect">
            <a:avLst/>
          </a:prstGeom>
        </p:spPr>
      </p:pic>
    </p:spTree>
    <p:extLst>
      <p:ext uri="{BB962C8B-B14F-4D97-AF65-F5344CB8AC3E}">
        <p14:creationId xmlns:p14="http://schemas.microsoft.com/office/powerpoint/2010/main" val="62744078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B68F88C8-0A9A-DA43-95C8-7FE161A05352}" type="slidenum">
              <a:rPr lang="en-US" smtClean="0"/>
              <a:t>6</a:t>
            </a:fld>
            <a:endParaRPr lang="en-US" dirty="0"/>
          </a:p>
        </p:txBody>
      </p:sp>
      <p:sp>
        <p:nvSpPr>
          <p:cNvPr id="106" name="Title 105"/>
          <p:cNvSpPr>
            <a:spLocks noGrp="1"/>
          </p:cNvSpPr>
          <p:nvPr>
            <p:ph type="title"/>
          </p:nvPr>
        </p:nvSpPr>
        <p:spPr>
          <a:xfrm>
            <a:off x="457199" y="262759"/>
            <a:ext cx="7993118" cy="662151"/>
          </a:xfrm>
        </p:spPr>
        <p:txBody>
          <a:bodyPr/>
          <a:lstStyle/>
          <a:p>
            <a:r>
              <a:rPr lang="en-US" sz="3400" dirty="0"/>
              <a:t>Details matter – not all limits binding</a:t>
            </a:r>
          </a:p>
        </p:txBody>
      </p:sp>
      <p:sp>
        <p:nvSpPr>
          <p:cNvPr id="55" name="Text Placeholder 54"/>
          <p:cNvSpPr>
            <a:spLocks noGrp="1"/>
          </p:cNvSpPr>
          <p:nvPr>
            <p:ph type="body" sz="quarter" idx="11"/>
          </p:nvPr>
        </p:nvSpPr>
        <p:spPr>
          <a:xfrm>
            <a:off x="457199" y="1992403"/>
            <a:ext cx="3262112" cy="3743235"/>
          </a:xfrm>
        </p:spPr>
        <p:txBody>
          <a:bodyPr/>
          <a:lstStyle/>
          <a:p>
            <a:pPr marL="0" indent="0">
              <a:buNone/>
            </a:pPr>
            <a:r>
              <a:rPr lang="en-US" dirty="0"/>
              <a:t>In 2015:</a:t>
            </a:r>
          </a:p>
          <a:p>
            <a:pPr marL="0" indent="0">
              <a:buNone/>
            </a:pPr>
            <a:r>
              <a:rPr lang="en-US" dirty="0"/>
              <a:t>12 states had just a </a:t>
            </a:r>
            <a:r>
              <a:rPr lang="en-US" b="1" dirty="0">
                <a:solidFill>
                  <a:schemeClr val="accent3"/>
                </a:solidFill>
              </a:rPr>
              <a:t>strict revenue limit </a:t>
            </a:r>
            <a:r>
              <a:rPr lang="en-US" dirty="0"/>
              <a:t>in 2015</a:t>
            </a:r>
          </a:p>
          <a:p>
            <a:pPr marL="0" indent="0">
              <a:buNone/>
            </a:pPr>
            <a:r>
              <a:rPr lang="en-US" dirty="0"/>
              <a:t>7 states had just a </a:t>
            </a:r>
            <a:r>
              <a:rPr lang="en-US" b="1" dirty="0">
                <a:solidFill>
                  <a:schemeClr val="accent4"/>
                </a:solidFill>
              </a:rPr>
              <a:t>strict expenditure limit</a:t>
            </a:r>
          </a:p>
          <a:p>
            <a:pPr marL="0" indent="0">
              <a:buNone/>
            </a:pPr>
            <a:r>
              <a:rPr lang="en-US" dirty="0"/>
              <a:t>4 had </a:t>
            </a:r>
            <a:r>
              <a:rPr lang="en-US" b="1" dirty="0">
                <a:solidFill>
                  <a:schemeClr val="accent5"/>
                </a:solidFill>
              </a:rPr>
              <a:t>both</a:t>
            </a:r>
            <a:endParaRPr lang="en-US" dirty="0"/>
          </a:p>
          <a:p>
            <a:endParaRPr lang="en-US" dirty="0"/>
          </a:p>
          <a:p>
            <a:endParaRPr lang="en-US" dirty="0"/>
          </a:p>
        </p:txBody>
      </p:sp>
      <p:sp>
        <p:nvSpPr>
          <p:cNvPr id="3" name="Freeform 2"/>
          <p:cNvSpPr>
            <a:spLocks noChangeArrowheads="1"/>
          </p:cNvSpPr>
          <p:nvPr/>
        </p:nvSpPr>
        <p:spPr bwMode="auto">
          <a:xfrm>
            <a:off x="4385636" y="1080438"/>
            <a:ext cx="583905" cy="583905"/>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noFill/>
          <a:ln>
            <a:solidFill>
              <a:schemeClr val="accent1"/>
            </a:solidFill>
          </a:ln>
          <a:effectLst/>
        </p:spPr>
        <p:txBody>
          <a:bodyPr wrap="none" anchor="ctr"/>
          <a:lstStyle/>
          <a:p>
            <a:pPr algn="ctr">
              <a:lnSpc>
                <a:spcPct val="83000"/>
              </a:lnSpc>
            </a:pPr>
            <a:r>
              <a:rPr lang="en-US" altLang="x-none" sz="1000" b="1" dirty="0">
                <a:ea typeface="Courier New" charset="0"/>
                <a:cs typeface="Courier New" charset="0"/>
              </a:rPr>
              <a:t>AK</a:t>
            </a:r>
          </a:p>
        </p:txBody>
      </p:sp>
      <p:sp>
        <p:nvSpPr>
          <p:cNvPr id="4" name="Freeform 3"/>
          <p:cNvSpPr>
            <a:spLocks noChangeArrowheads="1"/>
          </p:cNvSpPr>
          <p:nvPr/>
        </p:nvSpPr>
        <p:spPr bwMode="auto">
          <a:xfrm>
            <a:off x="6261559" y="2616937"/>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SD</a:t>
            </a:r>
          </a:p>
        </p:txBody>
      </p:sp>
      <p:sp>
        <p:nvSpPr>
          <p:cNvPr id="5" name="Freeform 4"/>
          <p:cNvSpPr>
            <a:spLocks noChangeArrowheads="1"/>
          </p:cNvSpPr>
          <p:nvPr/>
        </p:nvSpPr>
        <p:spPr bwMode="auto">
          <a:xfrm>
            <a:off x="6261559" y="1992403"/>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ND</a:t>
            </a:r>
          </a:p>
        </p:txBody>
      </p:sp>
      <p:sp>
        <p:nvSpPr>
          <p:cNvPr id="6" name="Freeform 5"/>
          <p:cNvSpPr>
            <a:spLocks noChangeArrowheads="1"/>
          </p:cNvSpPr>
          <p:nvPr/>
        </p:nvSpPr>
        <p:spPr bwMode="auto">
          <a:xfrm>
            <a:off x="6261559" y="3241471"/>
            <a:ext cx="583905" cy="583905"/>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NE</a:t>
            </a:r>
          </a:p>
        </p:txBody>
      </p:sp>
      <p:sp>
        <p:nvSpPr>
          <p:cNvPr id="7" name="Freeform 6"/>
          <p:cNvSpPr>
            <a:spLocks noChangeArrowheads="1"/>
          </p:cNvSpPr>
          <p:nvPr/>
        </p:nvSpPr>
        <p:spPr bwMode="auto">
          <a:xfrm>
            <a:off x="6261559" y="4492861"/>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OK</a:t>
            </a:r>
          </a:p>
        </p:txBody>
      </p:sp>
      <p:sp>
        <p:nvSpPr>
          <p:cNvPr id="8" name="Freeform 7"/>
          <p:cNvSpPr>
            <a:spLocks noChangeArrowheads="1"/>
          </p:cNvSpPr>
          <p:nvPr/>
        </p:nvSpPr>
        <p:spPr bwMode="auto">
          <a:xfrm>
            <a:off x="6887255" y="4492861"/>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5"/>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LA</a:t>
            </a:r>
          </a:p>
        </p:txBody>
      </p:sp>
      <p:sp>
        <p:nvSpPr>
          <p:cNvPr id="9" name="Freeform 8"/>
          <p:cNvSpPr>
            <a:spLocks noChangeArrowheads="1"/>
          </p:cNvSpPr>
          <p:nvPr/>
        </p:nvSpPr>
        <p:spPr bwMode="auto">
          <a:xfrm>
            <a:off x="6261559" y="3867166"/>
            <a:ext cx="583905" cy="583904"/>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KS</a:t>
            </a:r>
          </a:p>
        </p:txBody>
      </p:sp>
      <p:sp>
        <p:nvSpPr>
          <p:cNvPr id="10" name="Freeform 9"/>
          <p:cNvSpPr>
            <a:spLocks noChangeArrowheads="1"/>
          </p:cNvSpPr>
          <p:nvPr/>
        </p:nvSpPr>
        <p:spPr bwMode="auto">
          <a:xfrm>
            <a:off x="7511788" y="3867166"/>
            <a:ext cx="583904" cy="583904"/>
          </a:xfrm>
          <a:custGeom>
            <a:avLst/>
            <a:gdLst>
              <a:gd name="T0" fmla="*/ 0 w 2219"/>
              <a:gd name="T1" fmla="*/ 2218 h 2219"/>
              <a:gd name="T2" fmla="*/ 2218 w 2219"/>
              <a:gd name="T3" fmla="*/ 2218 h 2219"/>
              <a:gd name="T4" fmla="*/ 2218 w 2219"/>
              <a:gd name="T5" fmla="*/ 0 h 2219"/>
              <a:gd name="T6" fmla="*/ 0 w 2219"/>
              <a:gd name="T7" fmla="*/ 0 h 2219"/>
              <a:gd name="T8" fmla="*/ 0 w 2219"/>
              <a:gd name="T9" fmla="*/ 2218 h 2219"/>
            </a:gdLst>
            <a:ahLst/>
            <a:cxnLst>
              <a:cxn ang="0">
                <a:pos x="T0" y="T1"/>
              </a:cxn>
              <a:cxn ang="0">
                <a:pos x="T2" y="T3"/>
              </a:cxn>
              <a:cxn ang="0">
                <a:pos x="T4" y="T5"/>
              </a:cxn>
              <a:cxn ang="0">
                <a:pos x="T6" y="T7"/>
              </a:cxn>
              <a:cxn ang="0">
                <a:pos x="T8" y="T9"/>
              </a:cxn>
            </a:cxnLst>
            <a:rect l="0" t="0" r="r" b="b"/>
            <a:pathLst>
              <a:path w="2219" h="2219">
                <a:moveTo>
                  <a:pt x="0" y="2218"/>
                </a:moveTo>
                <a:lnTo>
                  <a:pt x="2218" y="2218"/>
                </a:lnTo>
                <a:lnTo>
                  <a:pt x="2218"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TN</a:t>
            </a:r>
          </a:p>
        </p:txBody>
      </p:sp>
      <p:sp>
        <p:nvSpPr>
          <p:cNvPr id="11" name="Freeform 10"/>
          <p:cNvSpPr>
            <a:spLocks noChangeArrowheads="1"/>
          </p:cNvSpPr>
          <p:nvPr/>
        </p:nvSpPr>
        <p:spPr bwMode="auto">
          <a:xfrm>
            <a:off x="6887255" y="3867166"/>
            <a:ext cx="583904" cy="583904"/>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AR</a:t>
            </a:r>
          </a:p>
        </p:txBody>
      </p:sp>
      <p:sp>
        <p:nvSpPr>
          <p:cNvPr id="12" name="Freeform 11"/>
          <p:cNvSpPr>
            <a:spLocks noChangeArrowheads="1"/>
          </p:cNvSpPr>
          <p:nvPr/>
        </p:nvSpPr>
        <p:spPr bwMode="auto">
          <a:xfrm>
            <a:off x="6887255" y="1992403"/>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MN</a:t>
            </a:r>
          </a:p>
        </p:txBody>
      </p:sp>
      <p:sp>
        <p:nvSpPr>
          <p:cNvPr id="13" name="Freeform 12"/>
          <p:cNvSpPr>
            <a:spLocks noChangeArrowheads="1"/>
          </p:cNvSpPr>
          <p:nvPr/>
        </p:nvSpPr>
        <p:spPr bwMode="auto">
          <a:xfrm>
            <a:off x="6887255" y="2616937"/>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IA</a:t>
            </a:r>
          </a:p>
        </p:txBody>
      </p:sp>
      <p:sp>
        <p:nvSpPr>
          <p:cNvPr id="14" name="Freeform 13"/>
          <p:cNvSpPr>
            <a:spLocks noChangeArrowheads="1"/>
          </p:cNvSpPr>
          <p:nvPr/>
        </p:nvSpPr>
        <p:spPr bwMode="auto">
          <a:xfrm>
            <a:off x="6887255" y="3241471"/>
            <a:ext cx="583904" cy="583905"/>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MO</a:t>
            </a:r>
          </a:p>
        </p:txBody>
      </p:sp>
      <p:sp>
        <p:nvSpPr>
          <p:cNvPr id="15" name="Freeform 14"/>
          <p:cNvSpPr>
            <a:spLocks noChangeArrowheads="1"/>
          </p:cNvSpPr>
          <p:nvPr/>
        </p:nvSpPr>
        <p:spPr bwMode="auto">
          <a:xfrm>
            <a:off x="5635865" y="2616937"/>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WY</a:t>
            </a:r>
          </a:p>
        </p:txBody>
      </p:sp>
      <p:sp>
        <p:nvSpPr>
          <p:cNvPr id="16" name="Freeform 15"/>
          <p:cNvSpPr>
            <a:spLocks noChangeArrowheads="1"/>
          </p:cNvSpPr>
          <p:nvPr/>
        </p:nvSpPr>
        <p:spPr bwMode="auto">
          <a:xfrm>
            <a:off x="5011331" y="2616937"/>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NV</a:t>
            </a:r>
          </a:p>
        </p:txBody>
      </p:sp>
      <p:sp>
        <p:nvSpPr>
          <p:cNvPr id="17" name="Freeform 16"/>
          <p:cNvSpPr>
            <a:spLocks noChangeArrowheads="1"/>
          </p:cNvSpPr>
          <p:nvPr/>
        </p:nvSpPr>
        <p:spPr bwMode="auto">
          <a:xfrm>
            <a:off x="5011331" y="3241471"/>
            <a:ext cx="583904" cy="583905"/>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solidFill>
            <a:schemeClr val="accent4"/>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UT</a:t>
            </a:r>
          </a:p>
        </p:txBody>
      </p:sp>
      <p:sp>
        <p:nvSpPr>
          <p:cNvPr id="18" name="Freeform 17"/>
          <p:cNvSpPr>
            <a:spLocks noChangeArrowheads="1"/>
          </p:cNvSpPr>
          <p:nvPr/>
        </p:nvSpPr>
        <p:spPr bwMode="auto">
          <a:xfrm>
            <a:off x="4385636" y="1992403"/>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4"/>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WA</a:t>
            </a:r>
          </a:p>
        </p:txBody>
      </p:sp>
      <p:sp>
        <p:nvSpPr>
          <p:cNvPr id="19" name="Freeform 18"/>
          <p:cNvSpPr>
            <a:spLocks noChangeArrowheads="1"/>
          </p:cNvSpPr>
          <p:nvPr/>
        </p:nvSpPr>
        <p:spPr bwMode="auto">
          <a:xfrm>
            <a:off x="6261559" y="5117395"/>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TX</a:t>
            </a:r>
          </a:p>
        </p:txBody>
      </p:sp>
      <p:sp>
        <p:nvSpPr>
          <p:cNvPr id="20" name="Freeform 19"/>
          <p:cNvSpPr>
            <a:spLocks noChangeArrowheads="1"/>
          </p:cNvSpPr>
          <p:nvPr/>
        </p:nvSpPr>
        <p:spPr bwMode="auto">
          <a:xfrm>
            <a:off x="5011331" y="1992403"/>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4"/>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ID</a:t>
            </a:r>
          </a:p>
        </p:txBody>
      </p:sp>
      <p:sp>
        <p:nvSpPr>
          <p:cNvPr id="21" name="Freeform 20"/>
          <p:cNvSpPr>
            <a:spLocks noChangeArrowheads="1"/>
          </p:cNvSpPr>
          <p:nvPr/>
        </p:nvSpPr>
        <p:spPr bwMode="auto">
          <a:xfrm>
            <a:off x="5635865" y="1992403"/>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MT</a:t>
            </a:r>
          </a:p>
        </p:txBody>
      </p:sp>
      <p:sp>
        <p:nvSpPr>
          <p:cNvPr id="22" name="Freeform 21"/>
          <p:cNvSpPr>
            <a:spLocks noChangeArrowheads="1"/>
          </p:cNvSpPr>
          <p:nvPr/>
        </p:nvSpPr>
        <p:spPr bwMode="auto">
          <a:xfrm>
            <a:off x="5635865" y="3867166"/>
            <a:ext cx="583904" cy="583904"/>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NM</a:t>
            </a:r>
          </a:p>
        </p:txBody>
      </p:sp>
      <p:sp>
        <p:nvSpPr>
          <p:cNvPr id="23" name="Freeform 22"/>
          <p:cNvSpPr>
            <a:spLocks noChangeArrowheads="1"/>
          </p:cNvSpPr>
          <p:nvPr/>
        </p:nvSpPr>
        <p:spPr bwMode="auto">
          <a:xfrm>
            <a:off x="4385636" y="5125521"/>
            <a:ext cx="583905" cy="583904"/>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solidFill>
            <a:schemeClr val="accent4"/>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HI</a:t>
            </a:r>
          </a:p>
        </p:txBody>
      </p:sp>
      <p:sp>
        <p:nvSpPr>
          <p:cNvPr id="24" name="Freeform 23"/>
          <p:cNvSpPr>
            <a:spLocks noChangeArrowheads="1"/>
          </p:cNvSpPr>
          <p:nvPr/>
        </p:nvSpPr>
        <p:spPr bwMode="auto">
          <a:xfrm>
            <a:off x="9387712" y="3867166"/>
            <a:ext cx="583904" cy="583904"/>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noFill/>
          <a:ln>
            <a:solidFill>
              <a:schemeClr val="accent1"/>
            </a:solidFill>
          </a:ln>
          <a:effectLst/>
        </p:spPr>
        <p:txBody>
          <a:bodyPr wrap="none" anchor="ctr"/>
          <a:lstStyle/>
          <a:p>
            <a:pPr algn="ctr">
              <a:lnSpc>
                <a:spcPct val="83000"/>
              </a:lnSpc>
            </a:pPr>
            <a:r>
              <a:rPr lang="en-US" altLang="x-none" sz="1000" b="1" dirty="0">
                <a:ea typeface="Courier New" charset="0"/>
                <a:cs typeface="Courier New" charset="0"/>
              </a:rPr>
              <a:t>DC</a:t>
            </a:r>
          </a:p>
        </p:txBody>
      </p:sp>
      <p:sp>
        <p:nvSpPr>
          <p:cNvPr id="25" name="Freeform 24"/>
          <p:cNvSpPr>
            <a:spLocks noChangeArrowheads="1"/>
          </p:cNvSpPr>
          <p:nvPr/>
        </p:nvSpPr>
        <p:spPr bwMode="auto">
          <a:xfrm>
            <a:off x="7511788" y="4492861"/>
            <a:ext cx="583904" cy="583905"/>
          </a:xfrm>
          <a:custGeom>
            <a:avLst/>
            <a:gdLst>
              <a:gd name="T0" fmla="*/ 0 w 2219"/>
              <a:gd name="T1" fmla="*/ 2218 h 2219"/>
              <a:gd name="T2" fmla="*/ 2218 w 2219"/>
              <a:gd name="T3" fmla="*/ 2218 h 2219"/>
              <a:gd name="T4" fmla="*/ 2218 w 2219"/>
              <a:gd name="T5" fmla="*/ 0 h 2219"/>
              <a:gd name="T6" fmla="*/ 0 w 2219"/>
              <a:gd name="T7" fmla="*/ 0 h 2219"/>
              <a:gd name="T8" fmla="*/ 0 w 2219"/>
              <a:gd name="T9" fmla="*/ 2218 h 2219"/>
            </a:gdLst>
            <a:ahLst/>
            <a:cxnLst>
              <a:cxn ang="0">
                <a:pos x="T0" y="T1"/>
              </a:cxn>
              <a:cxn ang="0">
                <a:pos x="T2" y="T3"/>
              </a:cxn>
              <a:cxn ang="0">
                <a:pos x="T4" y="T5"/>
              </a:cxn>
              <a:cxn ang="0">
                <a:pos x="T6" y="T7"/>
              </a:cxn>
              <a:cxn ang="0">
                <a:pos x="T8" y="T9"/>
              </a:cxn>
            </a:cxnLst>
            <a:rect l="0" t="0" r="r" b="b"/>
            <a:pathLst>
              <a:path w="2219" h="2219">
                <a:moveTo>
                  <a:pt x="0" y="2218"/>
                </a:moveTo>
                <a:lnTo>
                  <a:pt x="2218" y="2218"/>
                </a:lnTo>
                <a:lnTo>
                  <a:pt x="2218" y="0"/>
                </a:lnTo>
                <a:lnTo>
                  <a:pt x="0" y="0"/>
                </a:lnTo>
                <a:lnTo>
                  <a:pt x="0" y="2218"/>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MS</a:t>
            </a:r>
          </a:p>
        </p:txBody>
      </p:sp>
      <p:sp>
        <p:nvSpPr>
          <p:cNvPr id="26" name="Freeform 25"/>
          <p:cNvSpPr>
            <a:spLocks noChangeArrowheads="1"/>
          </p:cNvSpPr>
          <p:nvPr/>
        </p:nvSpPr>
        <p:spPr bwMode="auto">
          <a:xfrm>
            <a:off x="10012246" y="3241471"/>
            <a:ext cx="583904" cy="583905"/>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DE</a:t>
            </a:r>
          </a:p>
        </p:txBody>
      </p:sp>
      <p:sp>
        <p:nvSpPr>
          <p:cNvPr id="27" name="Freeform 26"/>
          <p:cNvSpPr>
            <a:spLocks noChangeArrowheads="1"/>
          </p:cNvSpPr>
          <p:nvPr/>
        </p:nvSpPr>
        <p:spPr bwMode="auto">
          <a:xfrm>
            <a:off x="8137483" y="2616937"/>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4"/>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OH</a:t>
            </a:r>
          </a:p>
        </p:txBody>
      </p:sp>
      <p:sp>
        <p:nvSpPr>
          <p:cNvPr id="28" name="Freeform 27"/>
          <p:cNvSpPr>
            <a:spLocks noChangeArrowheads="1"/>
          </p:cNvSpPr>
          <p:nvPr/>
        </p:nvSpPr>
        <p:spPr bwMode="auto">
          <a:xfrm>
            <a:off x="4385636" y="3241471"/>
            <a:ext cx="583905" cy="583905"/>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solidFill>
            <a:schemeClr val="accent5"/>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CA</a:t>
            </a:r>
          </a:p>
        </p:txBody>
      </p:sp>
      <p:sp>
        <p:nvSpPr>
          <p:cNvPr id="29" name="Freeform 28"/>
          <p:cNvSpPr>
            <a:spLocks noChangeArrowheads="1"/>
          </p:cNvSpPr>
          <p:nvPr/>
        </p:nvSpPr>
        <p:spPr bwMode="auto">
          <a:xfrm>
            <a:off x="4385636" y="2616937"/>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OR</a:t>
            </a:r>
          </a:p>
        </p:txBody>
      </p:sp>
      <p:sp>
        <p:nvSpPr>
          <p:cNvPr id="30" name="Freeform 29"/>
          <p:cNvSpPr>
            <a:spLocks noChangeArrowheads="1"/>
          </p:cNvSpPr>
          <p:nvPr/>
        </p:nvSpPr>
        <p:spPr bwMode="auto">
          <a:xfrm>
            <a:off x="5011331" y="3867166"/>
            <a:ext cx="583904" cy="583904"/>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5"/>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AZ</a:t>
            </a:r>
          </a:p>
        </p:txBody>
      </p:sp>
      <p:sp>
        <p:nvSpPr>
          <p:cNvPr id="31" name="Freeform 30"/>
          <p:cNvSpPr>
            <a:spLocks noChangeArrowheads="1"/>
          </p:cNvSpPr>
          <p:nvPr/>
        </p:nvSpPr>
        <p:spPr bwMode="auto">
          <a:xfrm>
            <a:off x="7511788" y="3241471"/>
            <a:ext cx="583904" cy="583905"/>
          </a:xfrm>
          <a:custGeom>
            <a:avLst/>
            <a:gdLst>
              <a:gd name="T0" fmla="*/ 0 w 2219"/>
              <a:gd name="T1" fmla="*/ 2219 h 2220"/>
              <a:gd name="T2" fmla="*/ 2218 w 2219"/>
              <a:gd name="T3" fmla="*/ 2219 h 2220"/>
              <a:gd name="T4" fmla="*/ 2218 w 2219"/>
              <a:gd name="T5" fmla="*/ 0 h 2220"/>
              <a:gd name="T6" fmla="*/ 0 w 2219"/>
              <a:gd name="T7" fmla="*/ 0 h 2220"/>
              <a:gd name="T8" fmla="*/ 0 w 2219"/>
              <a:gd name="T9" fmla="*/ 2219 h 2220"/>
            </a:gdLst>
            <a:ahLst/>
            <a:cxnLst>
              <a:cxn ang="0">
                <a:pos x="T0" y="T1"/>
              </a:cxn>
              <a:cxn ang="0">
                <a:pos x="T2" y="T3"/>
              </a:cxn>
              <a:cxn ang="0">
                <a:pos x="T4" y="T5"/>
              </a:cxn>
              <a:cxn ang="0">
                <a:pos x="T6" y="T7"/>
              </a:cxn>
              <a:cxn ang="0">
                <a:pos x="T8" y="T9"/>
              </a:cxn>
            </a:cxnLst>
            <a:rect l="0" t="0" r="r" b="b"/>
            <a:pathLst>
              <a:path w="2219" h="2220">
                <a:moveTo>
                  <a:pt x="0" y="2219"/>
                </a:moveTo>
                <a:lnTo>
                  <a:pt x="2218" y="2219"/>
                </a:lnTo>
                <a:lnTo>
                  <a:pt x="2218" y="0"/>
                </a:lnTo>
                <a:lnTo>
                  <a:pt x="0" y="0"/>
                </a:lnTo>
                <a:lnTo>
                  <a:pt x="0" y="2219"/>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KY</a:t>
            </a:r>
          </a:p>
        </p:txBody>
      </p:sp>
      <p:sp>
        <p:nvSpPr>
          <p:cNvPr id="32" name="Freeform 31"/>
          <p:cNvSpPr>
            <a:spLocks noChangeArrowheads="1"/>
          </p:cNvSpPr>
          <p:nvPr/>
        </p:nvSpPr>
        <p:spPr bwMode="auto">
          <a:xfrm>
            <a:off x="5635865" y="3241471"/>
            <a:ext cx="583904" cy="583905"/>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solidFill>
            <a:schemeClr val="accent5"/>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CO</a:t>
            </a:r>
          </a:p>
        </p:txBody>
      </p:sp>
      <p:sp>
        <p:nvSpPr>
          <p:cNvPr id="33" name="Freeform 32"/>
          <p:cNvSpPr>
            <a:spLocks noChangeArrowheads="1"/>
          </p:cNvSpPr>
          <p:nvPr/>
        </p:nvSpPr>
        <p:spPr bwMode="auto">
          <a:xfrm>
            <a:off x="9387712" y="1992403"/>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NY</a:t>
            </a:r>
          </a:p>
        </p:txBody>
      </p:sp>
      <p:sp>
        <p:nvSpPr>
          <p:cNvPr id="34" name="Freeform 33"/>
          <p:cNvSpPr>
            <a:spLocks noChangeArrowheads="1"/>
          </p:cNvSpPr>
          <p:nvPr/>
        </p:nvSpPr>
        <p:spPr bwMode="auto">
          <a:xfrm>
            <a:off x="9387712" y="2616937"/>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4"/>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NJ</a:t>
            </a:r>
          </a:p>
        </p:txBody>
      </p:sp>
      <p:sp>
        <p:nvSpPr>
          <p:cNvPr id="35" name="Freeform 34"/>
          <p:cNvSpPr>
            <a:spLocks noChangeArrowheads="1"/>
          </p:cNvSpPr>
          <p:nvPr/>
        </p:nvSpPr>
        <p:spPr bwMode="auto">
          <a:xfrm>
            <a:off x="10012246" y="2616937"/>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4"/>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CT</a:t>
            </a:r>
          </a:p>
        </p:txBody>
      </p:sp>
      <p:sp>
        <p:nvSpPr>
          <p:cNvPr id="36" name="Freeform 35"/>
          <p:cNvSpPr>
            <a:spLocks noChangeArrowheads="1"/>
          </p:cNvSpPr>
          <p:nvPr/>
        </p:nvSpPr>
        <p:spPr bwMode="auto">
          <a:xfrm>
            <a:off x="9387712" y="3241471"/>
            <a:ext cx="583904" cy="583905"/>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MD</a:t>
            </a:r>
          </a:p>
        </p:txBody>
      </p:sp>
      <p:sp>
        <p:nvSpPr>
          <p:cNvPr id="37" name="Freeform 36"/>
          <p:cNvSpPr>
            <a:spLocks noChangeArrowheads="1"/>
          </p:cNvSpPr>
          <p:nvPr/>
        </p:nvSpPr>
        <p:spPr bwMode="auto">
          <a:xfrm>
            <a:off x="10637940" y="741014"/>
            <a:ext cx="583905" cy="583905"/>
          </a:xfrm>
          <a:custGeom>
            <a:avLst/>
            <a:gdLst>
              <a:gd name="T0" fmla="*/ 2219 w 2220"/>
              <a:gd name="T1" fmla="*/ 0 h 2220"/>
              <a:gd name="T2" fmla="*/ 0 w 2220"/>
              <a:gd name="T3" fmla="*/ 0 h 2220"/>
              <a:gd name="T4" fmla="*/ 0 w 2220"/>
              <a:gd name="T5" fmla="*/ 2219 h 2220"/>
              <a:gd name="T6" fmla="*/ 2219 w 2220"/>
              <a:gd name="T7" fmla="*/ 2219 h 2220"/>
              <a:gd name="T8" fmla="*/ 2219 w 2220"/>
              <a:gd name="T9" fmla="*/ 0 h 2220"/>
            </a:gdLst>
            <a:ahLst/>
            <a:cxnLst>
              <a:cxn ang="0">
                <a:pos x="T0" y="T1"/>
              </a:cxn>
              <a:cxn ang="0">
                <a:pos x="T2" y="T3"/>
              </a:cxn>
              <a:cxn ang="0">
                <a:pos x="T4" y="T5"/>
              </a:cxn>
              <a:cxn ang="0">
                <a:pos x="T6" y="T7"/>
              </a:cxn>
              <a:cxn ang="0">
                <a:pos x="T8" y="T9"/>
              </a:cxn>
            </a:cxnLst>
            <a:rect l="0" t="0" r="r" b="b"/>
            <a:pathLst>
              <a:path w="2220" h="2220">
                <a:moveTo>
                  <a:pt x="2219" y="0"/>
                </a:moveTo>
                <a:lnTo>
                  <a:pt x="0" y="0"/>
                </a:lnTo>
                <a:lnTo>
                  <a:pt x="0" y="2219"/>
                </a:lnTo>
                <a:lnTo>
                  <a:pt x="2219" y="2219"/>
                </a:lnTo>
                <a:lnTo>
                  <a:pt x="2219" y="0"/>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ME</a:t>
            </a:r>
          </a:p>
        </p:txBody>
      </p:sp>
      <p:sp>
        <p:nvSpPr>
          <p:cNvPr id="38" name="Freeform 37"/>
          <p:cNvSpPr>
            <a:spLocks noChangeArrowheads="1"/>
          </p:cNvSpPr>
          <p:nvPr/>
        </p:nvSpPr>
        <p:spPr bwMode="auto">
          <a:xfrm>
            <a:off x="10637940" y="1366709"/>
            <a:ext cx="583905" cy="583904"/>
          </a:xfrm>
          <a:custGeom>
            <a:avLst/>
            <a:gdLst>
              <a:gd name="T0" fmla="*/ 2219 w 2220"/>
              <a:gd name="T1" fmla="*/ 0 h 2219"/>
              <a:gd name="T2" fmla="*/ 0 w 2220"/>
              <a:gd name="T3" fmla="*/ 0 h 2219"/>
              <a:gd name="T4" fmla="*/ 0 w 2220"/>
              <a:gd name="T5" fmla="*/ 2218 h 2219"/>
              <a:gd name="T6" fmla="*/ 2219 w 2220"/>
              <a:gd name="T7" fmla="*/ 2218 h 2219"/>
              <a:gd name="T8" fmla="*/ 2219 w 2220"/>
              <a:gd name="T9" fmla="*/ 0 h 2219"/>
            </a:gdLst>
            <a:ahLst/>
            <a:cxnLst>
              <a:cxn ang="0">
                <a:pos x="T0" y="T1"/>
              </a:cxn>
              <a:cxn ang="0">
                <a:pos x="T2" y="T3"/>
              </a:cxn>
              <a:cxn ang="0">
                <a:pos x="T4" y="T5"/>
              </a:cxn>
              <a:cxn ang="0">
                <a:pos x="T6" y="T7"/>
              </a:cxn>
              <a:cxn ang="0">
                <a:pos x="T8" y="T9"/>
              </a:cxn>
            </a:cxnLst>
            <a:rect l="0" t="0" r="r" b="b"/>
            <a:pathLst>
              <a:path w="2220" h="2219">
                <a:moveTo>
                  <a:pt x="2219" y="0"/>
                </a:moveTo>
                <a:lnTo>
                  <a:pt x="0" y="0"/>
                </a:lnTo>
                <a:lnTo>
                  <a:pt x="0" y="2218"/>
                </a:lnTo>
                <a:lnTo>
                  <a:pt x="2219" y="2218"/>
                </a:lnTo>
                <a:lnTo>
                  <a:pt x="2219" y="0"/>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NH</a:t>
            </a:r>
          </a:p>
        </p:txBody>
      </p:sp>
      <p:sp>
        <p:nvSpPr>
          <p:cNvPr id="39" name="Freeform 38"/>
          <p:cNvSpPr>
            <a:spLocks noChangeArrowheads="1"/>
          </p:cNvSpPr>
          <p:nvPr/>
        </p:nvSpPr>
        <p:spPr bwMode="auto">
          <a:xfrm>
            <a:off x="10012246" y="1366709"/>
            <a:ext cx="583904" cy="583904"/>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VT</a:t>
            </a:r>
          </a:p>
        </p:txBody>
      </p:sp>
      <p:sp>
        <p:nvSpPr>
          <p:cNvPr id="40" name="Freeform 39"/>
          <p:cNvSpPr>
            <a:spLocks noChangeArrowheads="1"/>
          </p:cNvSpPr>
          <p:nvPr/>
        </p:nvSpPr>
        <p:spPr bwMode="auto">
          <a:xfrm>
            <a:off x="10012246" y="1992403"/>
            <a:ext cx="583904"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MA</a:t>
            </a:r>
          </a:p>
        </p:txBody>
      </p:sp>
      <p:sp>
        <p:nvSpPr>
          <p:cNvPr id="41" name="Freeform 40"/>
          <p:cNvSpPr>
            <a:spLocks noChangeArrowheads="1"/>
          </p:cNvSpPr>
          <p:nvPr/>
        </p:nvSpPr>
        <p:spPr bwMode="auto">
          <a:xfrm>
            <a:off x="10637940" y="2616937"/>
            <a:ext cx="583905" cy="583905"/>
          </a:xfrm>
          <a:custGeom>
            <a:avLst/>
            <a:gdLst>
              <a:gd name="T0" fmla="*/ 2219 w 2220"/>
              <a:gd name="T1" fmla="*/ 0 h 2219"/>
              <a:gd name="T2" fmla="*/ 0 w 2220"/>
              <a:gd name="T3" fmla="*/ 0 h 2219"/>
              <a:gd name="T4" fmla="*/ 0 w 2220"/>
              <a:gd name="T5" fmla="*/ 2218 h 2219"/>
              <a:gd name="T6" fmla="*/ 2219 w 2220"/>
              <a:gd name="T7" fmla="*/ 2218 h 2219"/>
              <a:gd name="T8" fmla="*/ 2219 w 2220"/>
              <a:gd name="T9" fmla="*/ 0 h 2219"/>
            </a:gdLst>
            <a:ahLst/>
            <a:cxnLst>
              <a:cxn ang="0">
                <a:pos x="T0" y="T1"/>
              </a:cxn>
              <a:cxn ang="0">
                <a:pos x="T2" y="T3"/>
              </a:cxn>
              <a:cxn ang="0">
                <a:pos x="T4" y="T5"/>
              </a:cxn>
              <a:cxn ang="0">
                <a:pos x="T6" y="T7"/>
              </a:cxn>
              <a:cxn ang="0">
                <a:pos x="T8" y="T9"/>
              </a:cxn>
            </a:cxnLst>
            <a:rect l="0" t="0" r="r" b="b"/>
            <a:pathLst>
              <a:path w="2220" h="2219">
                <a:moveTo>
                  <a:pt x="2219" y="0"/>
                </a:moveTo>
                <a:lnTo>
                  <a:pt x="0" y="0"/>
                </a:lnTo>
                <a:lnTo>
                  <a:pt x="0" y="2218"/>
                </a:lnTo>
                <a:lnTo>
                  <a:pt x="2219" y="2218"/>
                </a:lnTo>
                <a:lnTo>
                  <a:pt x="2219" y="0"/>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RI</a:t>
            </a:r>
          </a:p>
        </p:txBody>
      </p:sp>
      <p:sp>
        <p:nvSpPr>
          <p:cNvPr id="42" name="Freeform 41"/>
          <p:cNvSpPr>
            <a:spLocks noChangeArrowheads="1"/>
          </p:cNvSpPr>
          <p:nvPr/>
        </p:nvSpPr>
        <p:spPr bwMode="auto">
          <a:xfrm>
            <a:off x="8762017" y="3867166"/>
            <a:ext cx="583905" cy="583904"/>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SC</a:t>
            </a:r>
          </a:p>
        </p:txBody>
      </p:sp>
      <p:sp>
        <p:nvSpPr>
          <p:cNvPr id="43" name="Freeform 42"/>
          <p:cNvSpPr>
            <a:spLocks noChangeArrowheads="1"/>
          </p:cNvSpPr>
          <p:nvPr/>
        </p:nvSpPr>
        <p:spPr bwMode="auto">
          <a:xfrm>
            <a:off x="7511788" y="1366709"/>
            <a:ext cx="583904" cy="583904"/>
          </a:xfrm>
          <a:custGeom>
            <a:avLst/>
            <a:gdLst>
              <a:gd name="T0" fmla="*/ 0 w 2219"/>
              <a:gd name="T1" fmla="*/ 2218 h 2219"/>
              <a:gd name="T2" fmla="*/ 2218 w 2219"/>
              <a:gd name="T3" fmla="*/ 2218 h 2219"/>
              <a:gd name="T4" fmla="*/ 2218 w 2219"/>
              <a:gd name="T5" fmla="*/ 0 h 2219"/>
              <a:gd name="T6" fmla="*/ 0 w 2219"/>
              <a:gd name="T7" fmla="*/ 0 h 2219"/>
              <a:gd name="T8" fmla="*/ 0 w 2219"/>
              <a:gd name="T9" fmla="*/ 2218 h 2219"/>
            </a:gdLst>
            <a:ahLst/>
            <a:cxnLst>
              <a:cxn ang="0">
                <a:pos x="T0" y="T1"/>
              </a:cxn>
              <a:cxn ang="0">
                <a:pos x="T2" y="T3"/>
              </a:cxn>
              <a:cxn ang="0">
                <a:pos x="T4" y="T5"/>
              </a:cxn>
              <a:cxn ang="0">
                <a:pos x="T6" y="T7"/>
              </a:cxn>
              <a:cxn ang="0">
                <a:pos x="T8" y="T9"/>
              </a:cxn>
            </a:cxnLst>
            <a:rect l="0" t="0" r="r" b="b"/>
            <a:pathLst>
              <a:path w="2219" h="2219">
                <a:moveTo>
                  <a:pt x="0" y="2218"/>
                </a:moveTo>
                <a:lnTo>
                  <a:pt x="2218" y="2218"/>
                </a:lnTo>
                <a:lnTo>
                  <a:pt x="2218" y="0"/>
                </a:lnTo>
                <a:lnTo>
                  <a:pt x="0" y="0"/>
                </a:lnTo>
                <a:lnTo>
                  <a:pt x="0" y="2218"/>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WI</a:t>
            </a:r>
          </a:p>
        </p:txBody>
      </p:sp>
      <p:sp>
        <p:nvSpPr>
          <p:cNvPr id="44" name="Freeform 43"/>
          <p:cNvSpPr>
            <a:spLocks noChangeArrowheads="1"/>
          </p:cNvSpPr>
          <p:nvPr/>
        </p:nvSpPr>
        <p:spPr bwMode="auto">
          <a:xfrm>
            <a:off x="8137483" y="3241471"/>
            <a:ext cx="583905" cy="583905"/>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WV</a:t>
            </a:r>
          </a:p>
        </p:txBody>
      </p:sp>
      <p:sp>
        <p:nvSpPr>
          <p:cNvPr id="45" name="Freeform 44"/>
          <p:cNvSpPr>
            <a:spLocks noChangeArrowheads="1"/>
          </p:cNvSpPr>
          <p:nvPr/>
        </p:nvSpPr>
        <p:spPr bwMode="auto">
          <a:xfrm>
            <a:off x="8137483" y="3867166"/>
            <a:ext cx="583905" cy="583904"/>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NC</a:t>
            </a:r>
          </a:p>
        </p:txBody>
      </p:sp>
      <p:sp>
        <p:nvSpPr>
          <p:cNvPr id="46" name="Freeform 45"/>
          <p:cNvSpPr>
            <a:spLocks noChangeArrowheads="1"/>
          </p:cNvSpPr>
          <p:nvPr/>
        </p:nvSpPr>
        <p:spPr bwMode="auto">
          <a:xfrm>
            <a:off x="8137483" y="4492861"/>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AL</a:t>
            </a:r>
          </a:p>
        </p:txBody>
      </p:sp>
      <p:sp>
        <p:nvSpPr>
          <p:cNvPr id="47" name="Freeform 46"/>
          <p:cNvSpPr>
            <a:spLocks noChangeArrowheads="1"/>
          </p:cNvSpPr>
          <p:nvPr/>
        </p:nvSpPr>
        <p:spPr bwMode="auto">
          <a:xfrm>
            <a:off x="7511788" y="1992403"/>
            <a:ext cx="583904" cy="583905"/>
          </a:xfrm>
          <a:custGeom>
            <a:avLst/>
            <a:gdLst>
              <a:gd name="T0" fmla="*/ 0 w 2219"/>
              <a:gd name="T1" fmla="*/ 2218 h 2219"/>
              <a:gd name="T2" fmla="*/ 2218 w 2219"/>
              <a:gd name="T3" fmla="*/ 2218 h 2219"/>
              <a:gd name="T4" fmla="*/ 2218 w 2219"/>
              <a:gd name="T5" fmla="*/ 0 h 2219"/>
              <a:gd name="T6" fmla="*/ 0 w 2219"/>
              <a:gd name="T7" fmla="*/ 0 h 2219"/>
              <a:gd name="T8" fmla="*/ 0 w 2219"/>
              <a:gd name="T9" fmla="*/ 2218 h 2219"/>
            </a:gdLst>
            <a:ahLst/>
            <a:cxnLst>
              <a:cxn ang="0">
                <a:pos x="T0" y="T1"/>
              </a:cxn>
              <a:cxn ang="0">
                <a:pos x="T2" y="T3"/>
              </a:cxn>
              <a:cxn ang="0">
                <a:pos x="T4" y="T5"/>
              </a:cxn>
              <a:cxn ang="0">
                <a:pos x="T6" y="T7"/>
              </a:cxn>
              <a:cxn ang="0">
                <a:pos x="T8" y="T9"/>
              </a:cxn>
            </a:cxnLst>
            <a:rect l="0" t="0" r="r" b="b"/>
            <a:pathLst>
              <a:path w="2219" h="2219">
                <a:moveTo>
                  <a:pt x="0" y="2218"/>
                </a:moveTo>
                <a:lnTo>
                  <a:pt x="2218" y="2218"/>
                </a:lnTo>
                <a:lnTo>
                  <a:pt x="2218"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IL</a:t>
            </a:r>
          </a:p>
        </p:txBody>
      </p:sp>
      <p:sp>
        <p:nvSpPr>
          <p:cNvPr id="48" name="Freeform 47"/>
          <p:cNvSpPr>
            <a:spLocks noChangeArrowheads="1"/>
          </p:cNvSpPr>
          <p:nvPr/>
        </p:nvSpPr>
        <p:spPr bwMode="auto">
          <a:xfrm>
            <a:off x="9387712" y="5117395"/>
            <a:ext cx="583904" cy="583905"/>
          </a:xfrm>
          <a:custGeom>
            <a:avLst/>
            <a:gdLst>
              <a:gd name="T0" fmla="*/ 2219 w 2220"/>
              <a:gd name="T1" fmla="*/ 0 h 2219"/>
              <a:gd name="T2" fmla="*/ 0 w 2220"/>
              <a:gd name="T3" fmla="*/ 0 h 2219"/>
              <a:gd name="T4" fmla="*/ 0 w 2220"/>
              <a:gd name="T5" fmla="*/ 2218 h 2219"/>
              <a:gd name="T6" fmla="*/ 2219 w 2220"/>
              <a:gd name="T7" fmla="*/ 2218 h 2219"/>
              <a:gd name="T8" fmla="*/ 2219 w 2220"/>
              <a:gd name="T9" fmla="*/ 0 h 2219"/>
            </a:gdLst>
            <a:ahLst/>
            <a:cxnLst>
              <a:cxn ang="0">
                <a:pos x="T0" y="T1"/>
              </a:cxn>
              <a:cxn ang="0">
                <a:pos x="T2" y="T3"/>
              </a:cxn>
              <a:cxn ang="0">
                <a:pos x="T4" y="T5"/>
              </a:cxn>
              <a:cxn ang="0">
                <a:pos x="T6" y="T7"/>
              </a:cxn>
              <a:cxn ang="0">
                <a:pos x="T8" y="T9"/>
              </a:cxn>
            </a:cxnLst>
            <a:rect l="0" t="0" r="r" b="b"/>
            <a:pathLst>
              <a:path w="2220" h="2219">
                <a:moveTo>
                  <a:pt x="2219" y="0"/>
                </a:moveTo>
                <a:lnTo>
                  <a:pt x="0" y="0"/>
                </a:lnTo>
                <a:lnTo>
                  <a:pt x="0" y="2218"/>
                </a:lnTo>
                <a:lnTo>
                  <a:pt x="2219" y="2218"/>
                </a:lnTo>
                <a:lnTo>
                  <a:pt x="2219" y="0"/>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FL</a:t>
            </a:r>
          </a:p>
        </p:txBody>
      </p:sp>
      <p:sp>
        <p:nvSpPr>
          <p:cNvPr id="49" name="Freeform 48"/>
          <p:cNvSpPr>
            <a:spLocks noChangeArrowheads="1"/>
          </p:cNvSpPr>
          <p:nvPr/>
        </p:nvSpPr>
        <p:spPr bwMode="auto">
          <a:xfrm>
            <a:off x="8762017" y="4492861"/>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GA</a:t>
            </a:r>
          </a:p>
        </p:txBody>
      </p:sp>
      <p:sp>
        <p:nvSpPr>
          <p:cNvPr id="50" name="Freeform 49"/>
          <p:cNvSpPr>
            <a:spLocks noChangeArrowheads="1"/>
          </p:cNvSpPr>
          <p:nvPr/>
        </p:nvSpPr>
        <p:spPr bwMode="auto">
          <a:xfrm>
            <a:off x="8762017" y="2616937"/>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PA</a:t>
            </a:r>
          </a:p>
        </p:txBody>
      </p:sp>
      <p:sp>
        <p:nvSpPr>
          <p:cNvPr id="51" name="Freeform 50"/>
          <p:cNvSpPr>
            <a:spLocks noChangeArrowheads="1"/>
          </p:cNvSpPr>
          <p:nvPr/>
        </p:nvSpPr>
        <p:spPr bwMode="auto">
          <a:xfrm>
            <a:off x="7511788" y="2616937"/>
            <a:ext cx="583904" cy="583905"/>
          </a:xfrm>
          <a:custGeom>
            <a:avLst/>
            <a:gdLst>
              <a:gd name="T0" fmla="*/ 0 w 2219"/>
              <a:gd name="T1" fmla="*/ 2218 h 2219"/>
              <a:gd name="T2" fmla="*/ 2218 w 2219"/>
              <a:gd name="T3" fmla="*/ 2218 h 2219"/>
              <a:gd name="T4" fmla="*/ 2218 w 2219"/>
              <a:gd name="T5" fmla="*/ 0 h 2219"/>
              <a:gd name="T6" fmla="*/ 0 w 2219"/>
              <a:gd name="T7" fmla="*/ 0 h 2219"/>
              <a:gd name="T8" fmla="*/ 0 w 2219"/>
              <a:gd name="T9" fmla="*/ 2218 h 2219"/>
            </a:gdLst>
            <a:ahLst/>
            <a:cxnLst>
              <a:cxn ang="0">
                <a:pos x="T0" y="T1"/>
              </a:cxn>
              <a:cxn ang="0">
                <a:pos x="T2" y="T3"/>
              </a:cxn>
              <a:cxn ang="0">
                <a:pos x="T4" y="T5"/>
              </a:cxn>
              <a:cxn ang="0">
                <a:pos x="T6" y="T7"/>
              </a:cxn>
              <a:cxn ang="0">
                <a:pos x="T8" y="T9"/>
              </a:cxn>
            </a:cxnLst>
            <a:rect l="0" t="0" r="r" b="b"/>
            <a:pathLst>
              <a:path w="2219" h="2219">
                <a:moveTo>
                  <a:pt x="0" y="2218"/>
                </a:moveTo>
                <a:lnTo>
                  <a:pt x="2218" y="2218"/>
                </a:lnTo>
                <a:lnTo>
                  <a:pt x="2218" y="0"/>
                </a:lnTo>
                <a:lnTo>
                  <a:pt x="0" y="0"/>
                </a:lnTo>
                <a:lnTo>
                  <a:pt x="0" y="2218"/>
                </a:lnTo>
              </a:path>
            </a:pathLst>
          </a:custGeom>
          <a:solidFill>
            <a:schemeClr val="accent1"/>
          </a:solidFill>
          <a:ln>
            <a:noFill/>
          </a:ln>
          <a:effectLst/>
        </p:spPr>
        <p:txBody>
          <a:bodyPr wrap="none" anchor="ctr"/>
          <a:lstStyle/>
          <a:p>
            <a:pPr algn="ctr">
              <a:lnSpc>
                <a:spcPct val="83000"/>
              </a:lnSpc>
            </a:pPr>
            <a:r>
              <a:rPr lang="en-US" altLang="x-none" sz="1000" b="1" dirty="0">
                <a:solidFill>
                  <a:schemeClr val="bg1"/>
                </a:solidFill>
                <a:ea typeface="Courier New" charset="0"/>
                <a:cs typeface="Courier New" charset="0"/>
              </a:rPr>
              <a:t>IN</a:t>
            </a:r>
          </a:p>
        </p:txBody>
      </p:sp>
      <p:sp>
        <p:nvSpPr>
          <p:cNvPr id="52" name="Freeform 51"/>
          <p:cNvSpPr>
            <a:spLocks noChangeArrowheads="1"/>
          </p:cNvSpPr>
          <p:nvPr/>
        </p:nvSpPr>
        <p:spPr bwMode="auto">
          <a:xfrm>
            <a:off x="8137483" y="1992403"/>
            <a:ext cx="583905" cy="583905"/>
          </a:xfrm>
          <a:custGeom>
            <a:avLst/>
            <a:gdLst>
              <a:gd name="T0" fmla="*/ 0 w 2220"/>
              <a:gd name="T1" fmla="*/ 2218 h 2219"/>
              <a:gd name="T2" fmla="*/ 2219 w 2220"/>
              <a:gd name="T3" fmla="*/ 2218 h 2219"/>
              <a:gd name="T4" fmla="*/ 2219 w 2220"/>
              <a:gd name="T5" fmla="*/ 0 h 2219"/>
              <a:gd name="T6" fmla="*/ 0 w 2220"/>
              <a:gd name="T7" fmla="*/ 0 h 2219"/>
              <a:gd name="T8" fmla="*/ 0 w 2220"/>
              <a:gd name="T9" fmla="*/ 2218 h 2219"/>
            </a:gdLst>
            <a:ahLst/>
            <a:cxnLst>
              <a:cxn ang="0">
                <a:pos x="T0" y="T1"/>
              </a:cxn>
              <a:cxn ang="0">
                <a:pos x="T2" y="T3"/>
              </a:cxn>
              <a:cxn ang="0">
                <a:pos x="T4" y="T5"/>
              </a:cxn>
              <a:cxn ang="0">
                <a:pos x="T6" y="T7"/>
              </a:cxn>
              <a:cxn ang="0">
                <a:pos x="T8" y="T9"/>
              </a:cxn>
            </a:cxnLst>
            <a:rect l="0" t="0" r="r" b="b"/>
            <a:pathLst>
              <a:path w="2220" h="2219">
                <a:moveTo>
                  <a:pt x="0" y="2218"/>
                </a:moveTo>
                <a:lnTo>
                  <a:pt x="2219" y="2218"/>
                </a:lnTo>
                <a:lnTo>
                  <a:pt x="2219" y="0"/>
                </a:lnTo>
                <a:lnTo>
                  <a:pt x="0" y="0"/>
                </a:lnTo>
                <a:lnTo>
                  <a:pt x="0" y="2218"/>
                </a:lnTo>
              </a:path>
            </a:pathLst>
          </a:custGeom>
          <a:solidFill>
            <a:schemeClr val="accent3"/>
          </a:solidFill>
          <a:ln>
            <a:noFill/>
          </a:ln>
          <a:effectLst/>
        </p:spPr>
        <p:txBody>
          <a:bodyPr wrap="none" anchor="ctr"/>
          <a:lstStyle/>
          <a:p>
            <a:pPr algn="ctr">
              <a:lnSpc>
                <a:spcPct val="83000"/>
              </a:lnSpc>
            </a:pPr>
            <a:r>
              <a:rPr lang="en-US" altLang="x-none" sz="1000" b="1" dirty="0">
                <a:solidFill>
                  <a:sysClr val="windowText" lastClr="000000"/>
                </a:solidFill>
                <a:ea typeface="Courier New" charset="0"/>
                <a:cs typeface="Courier New" charset="0"/>
              </a:rPr>
              <a:t>MI</a:t>
            </a:r>
          </a:p>
        </p:txBody>
      </p:sp>
      <p:sp>
        <p:nvSpPr>
          <p:cNvPr id="53" name="Freeform 52"/>
          <p:cNvSpPr>
            <a:spLocks noChangeArrowheads="1"/>
          </p:cNvSpPr>
          <p:nvPr/>
        </p:nvSpPr>
        <p:spPr bwMode="auto">
          <a:xfrm>
            <a:off x="8762017" y="3241471"/>
            <a:ext cx="583905" cy="583905"/>
          </a:xfrm>
          <a:custGeom>
            <a:avLst/>
            <a:gdLst>
              <a:gd name="T0" fmla="*/ 0 w 2220"/>
              <a:gd name="T1" fmla="*/ 2219 h 2220"/>
              <a:gd name="T2" fmla="*/ 2219 w 2220"/>
              <a:gd name="T3" fmla="*/ 2219 h 2220"/>
              <a:gd name="T4" fmla="*/ 2219 w 2220"/>
              <a:gd name="T5" fmla="*/ 0 h 2220"/>
              <a:gd name="T6" fmla="*/ 0 w 2220"/>
              <a:gd name="T7" fmla="*/ 0 h 2220"/>
              <a:gd name="T8" fmla="*/ 0 w 2220"/>
              <a:gd name="T9" fmla="*/ 2219 h 2220"/>
            </a:gdLst>
            <a:ahLst/>
            <a:cxnLst>
              <a:cxn ang="0">
                <a:pos x="T0" y="T1"/>
              </a:cxn>
              <a:cxn ang="0">
                <a:pos x="T2" y="T3"/>
              </a:cxn>
              <a:cxn ang="0">
                <a:pos x="T4" y="T5"/>
              </a:cxn>
              <a:cxn ang="0">
                <a:pos x="T6" y="T7"/>
              </a:cxn>
              <a:cxn ang="0">
                <a:pos x="T8" y="T9"/>
              </a:cxn>
            </a:cxnLst>
            <a:rect l="0" t="0" r="r" b="b"/>
            <a:pathLst>
              <a:path w="2220" h="2220">
                <a:moveTo>
                  <a:pt x="0" y="2219"/>
                </a:moveTo>
                <a:lnTo>
                  <a:pt x="2219" y="2219"/>
                </a:lnTo>
                <a:lnTo>
                  <a:pt x="2219" y="0"/>
                </a:lnTo>
                <a:lnTo>
                  <a:pt x="0" y="0"/>
                </a:lnTo>
                <a:lnTo>
                  <a:pt x="0" y="2219"/>
                </a:lnTo>
              </a:path>
            </a:pathLst>
          </a:custGeom>
          <a:solidFill>
            <a:schemeClr val="accent1"/>
          </a:solidFill>
          <a:ln>
            <a:noFill/>
          </a:ln>
          <a:effectLst/>
        </p:spPr>
        <p:txBody>
          <a:bodyPr wrap="none" anchor="ctr"/>
          <a:lstStyle/>
          <a:p>
            <a:pPr algn="ctr">
              <a:lnSpc>
                <a:spcPct val="83000"/>
              </a:lnSpc>
            </a:pPr>
            <a:r>
              <a:rPr lang="en-US" altLang="x-none" sz="1000" b="1" dirty="0">
                <a:solidFill>
                  <a:srgbClr val="FFFFFF"/>
                </a:solidFill>
                <a:ea typeface="Courier New" charset="0"/>
                <a:cs typeface="Courier New" charset="0"/>
              </a:rPr>
              <a:t>VA</a:t>
            </a:r>
          </a:p>
        </p:txBody>
      </p:sp>
      <p:sp>
        <p:nvSpPr>
          <p:cNvPr id="56" name="TextBox 55">
            <a:extLst>
              <a:ext uri="{FF2B5EF4-FFF2-40B4-BE49-F238E27FC236}">
                <a16:creationId xmlns:a16="http://schemas.microsoft.com/office/drawing/2014/main" id="{27ECEA43-D7E3-40D7-8C99-739A34514AE4}"/>
              </a:ext>
            </a:extLst>
          </p:cNvPr>
          <p:cNvSpPr txBox="1"/>
          <p:nvPr/>
        </p:nvSpPr>
        <p:spPr>
          <a:xfrm>
            <a:off x="4385635" y="6002767"/>
            <a:ext cx="6955299" cy="646331"/>
          </a:xfrm>
          <a:prstGeom prst="rect">
            <a:avLst/>
          </a:prstGeom>
          <a:noFill/>
        </p:spPr>
        <p:txBody>
          <a:bodyPr wrap="square" rtlCol="0">
            <a:spAutoFit/>
          </a:bodyPr>
          <a:lstStyle/>
          <a:p>
            <a:endParaRPr lang="en-US" i="1" dirty="0"/>
          </a:p>
          <a:p>
            <a:endParaRPr lang="en-US" dirty="0"/>
          </a:p>
        </p:txBody>
      </p:sp>
    </p:spTree>
    <p:extLst>
      <p:ext uri="{BB962C8B-B14F-4D97-AF65-F5344CB8AC3E}">
        <p14:creationId xmlns:p14="http://schemas.microsoft.com/office/powerpoint/2010/main" val="200673934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4EB6C-1190-4E5B-A6FC-62B630A062AE}"/>
              </a:ext>
            </a:extLst>
          </p:cNvPr>
          <p:cNvSpPr>
            <a:spLocks noGrp="1"/>
          </p:cNvSpPr>
          <p:nvPr>
            <p:ph type="title"/>
          </p:nvPr>
        </p:nvSpPr>
        <p:spPr>
          <a:xfrm>
            <a:off x="457200" y="134816"/>
            <a:ext cx="11277600" cy="671146"/>
          </a:xfrm>
        </p:spPr>
        <p:txBody>
          <a:bodyPr/>
          <a:lstStyle/>
          <a:p>
            <a:r>
              <a:rPr lang="en-US" dirty="0"/>
              <a:t>Colorado’s TABOR Limit</a:t>
            </a:r>
          </a:p>
        </p:txBody>
      </p:sp>
      <p:sp>
        <p:nvSpPr>
          <p:cNvPr id="3" name="Text Placeholder 2">
            <a:extLst>
              <a:ext uri="{FF2B5EF4-FFF2-40B4-BE49-F238E27FC236}">
                <a16:creationId xmlns:a16="http://schemas.microsoft.com/office/drawing/2014/main" id="{C1EC22F3-6455-4E6B-8D8B-850153A164A3}"/>
              </a:ext>
            </a:extLst>
          </p:cNvPr>
          <p:cNvSpPr>
            <a:spLocks noGrp="1"/>
          </p:cNvSpPr>
          <p:nvPr>
            <p:ph type="body" sz="quarter" idx="10"/>
          </p:nvPr>
        </p:nvSpPr>
        <p:spPr>
          <a:xfrm>
            <a:off x="193673" y="609600"/>
            <a:ext cx="11277600" cy="5654566"/>
          </a:xfrm>
        </p:spPr>
        <p:txBody>
          <a:bodyPr/>
          <a:lstStyle/>
          <a:p>
            <a:r>
              <a:rPr lang="en-US" dirty="0"/>
              <a:t>The Taxpayer’s Bill of Rights (TABOR) passed in 1992 is one of the strictest limits</a:t>
            </a:r>
          </a:p>
          <a:p>
            <a:r>
              <a:rPr lang="en-US" dirty="0"/>
              <a:t>TABOR limits revenue growth at both the state and local level to population growth and inflation (not income growth)</a:t>
            </a:r>
          </a:p>
          <a:p>
            <a:pPr lvl="1"/>
            <a:r>
              <a:rPr lang="en-US" dirty="0"/>
              <a:t>Requires voter approval for overriding this limitation</a:t>
            </a:r>
          </a:p>
          <a:p>
            <a:r>
              <a:rPr lang="en-US" dirty="0"/>
              <a:t>Originally limited growth to change from actual revenue</a:t>
            </a:r>
          </a:p>
          <a:p>
            <a:pPr lvl="1"/>
            <a:r>
              <a:rPr lang="en-US" dirty="0"/>
              <a:t>Would have led to permanent revenue declines after 2001 recession</a:t>
            </a:r>
          </a:p>
          <a:p>
            <a:pPr lvl="1"/>
            <a:r>
              <a:rPr lang="en-US" dirty="0"/>
              <a:t>Referendum C (2005) suspended TABOR for 5 years then applied limit to prior TABOR cap </a:t>
            </a:r>
          </a:p>
          <a:p>
            <a:r>
              <a:rPr lang="en-US" dirty="0"/>
              <a:t>Results of TABOR Limit</a:t>
            </a:r>
          </a:p>
          <a:p>
            <a:pPr lvl="1"/>
            <a:r>
              <a:rPr lang="en-US" dirty="0"/>
              <a:t>Research has found little evidence responsible for Colorado’s growth, and mixed on if lowered overall level of taxes—but TABOR shifted the level of responsibility or distribution across places</a:t>
            </a:r>
          </a:p>
          <a:p>
            <a:pPr lvl="1"/>
            <a:r>
              <a:rPr lang="en-US" dirty="0"/>
              <a:t>For example, 113 (rural) school districts operate under a 4-day week due to inability to pass voter override.</a:t>
            </a:r>
          </a:p>
        </p:txBody>
      </p:sp>
      <p:sp>
        <p:nvSpPr>
          <p:cNvPr id="4" name="Footer Placeholder 3">
            <a:extLst>
              <a:ext uri="{FF2B5EF4-FFF2-40B4-BE49-F238E27FC236}">
                <a16:creationId xmlns:a16="http://schemas.microsoft.com/office/drawing/2014/main" id="{DAF08A53-1A13-4E8F-9970-AC75246AAEBC}"/>
              </a:ext>
            </a:extLst>
          </p:cNvPr>
          <p:cNvSpPr>
            <a:spLocks noGrp="1"/>
          </p:cNvSpPr>
          <p:nvPr>
            <p:ph type="ftr" sz="quarter" idx="11"/>
          </p:nvPr>
        </p:nvSpPr>
        <p:spPr/>
        <p:txBody>
          <a:bodyPr/>
          <a:lstStyle/>
          <a:p>
            <a:r>
              <a:rPr lang="en-US"/>
              <a:t>WWW.TAXPOLICYCENTER.ORG</a:t>
            </a:r>
            <a:endParaRPr lang="en-US" dirty="0"/>
          </a:p>
        </p:txBody>
      </p:sp>
      <p:sp>
        <p:nvSpPr>
          <p:cNvPr id="5" name="Slide Number Placeholder 4">
            <a:extLst>
              <a:ext uri="{FF2B5EF4-FFF2-40B4-BE49-F238E27FC236}">
                <a16:creationId xmlns:a16="http://schemas.microsoft.com/office/drawing/2014/main" id="{B8AB5F50-37F9-431C-ABC2-20FE14A6E5B7}"/>
              </a:ext>
            </a:extLst>
          </p:cNvPr>
          <p:cNvSpPr>
            <a:spLocks noGrp="1"/>
          </p:cNvSpPr>
          <p:nvPr>
            <p:ph type="sldNum" sz="quarter" idx="12"/>
          </p:nvPr>
        </p:nvSpPr>
        <p:spPr/>
        <p:txBody>
          <a:bodyPr/>
          <a:lstStyle/>
          <a:p>
            <a:fld id="{B68F88C8-0A9A-DA43-95C8-7FE161A05352}" type="slidenum">
              <a:rPr lang="en-US" smtClean="0"/>
              <a:pPr/>
              <a:t>7</a:t>
            </a:fld>
            <a:endParaRPr lang="en-US" dirty="0"/>
          </a:p>
        </p:txBody>
      </p:sp>
    </p:spTree>
    <p:extLst>
      <p:ext uri="{BB962C8B-B14F-4D97-AF65-F5344CB8AC3E}">
        <p14:creationId xmlns:p14="http://schemas.microsoft.com/office/powerpoint/2010/main" val="156368494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Taxation of Social Security Income</a:t>
            </a:r>
          </a:p>
        </p:txBody>
      </p:sp>
      <p:sp>
        <p:nvSpPr>
          <p:cNvPr id="6" name="Footer Placeholder 5"/>
          <p:cNvSpPr>
            <a:spLocks noGrp="1"/>
          </p:cNvSpPr>
          <p:nvPr>
            <p:ph type="ftr" sz="quarter" idx="13"/>
          </p:nvPr>
        </p:nvSpPr>
        <p:spPr/>
        <p:txBody>
          <a:bodyPr/>
          <a:lstStyle/>
          <a:p>
            <a:r>
              <a:rPr lang="en-US"/>
              <a:t>WWW.TAXPOLICYCENTER.ORG</a:t>
            </a:r>
            <a:endParaRPr lang="en-US" dirty="0"/>
          </a:p>
        </p:txBody>
      </p:sp>
      <p:sp>
        <p:nvSpPr>
          <p:cNvPr id="7" name="Slide Number Placeholder 6"/>
          <p:cNvSpPr>
            <a:spLocks noGrp="1"/>
          </p:cNvSpPr>
          <p:nvPr>
            <p:ph type="sldNum" sz="quarter" idx="12"/>
          </p:nvPr>
        </p:nvSpPr>
        <p:spPr/>
        <p:txBody>
          <a:bodyPr/>
          <a:lstStyle/>
          <a:p>
            <a:fld id="{B68F88C8-0A9A-DA43-95C8-7FE161A05352}" type="slidenum">
              <a:rPr lang="en-US" smtClean="0"/>
              <a:pPr/>
              <a:t>8</a:t>
            </a:fld>
            <a:endParaRPr lang="en-US"/>
          </a:p>
        </p:txBody>
      </p:sp>
    </p:spTree>
    <p:extLst>
      <p:ext uri="{BB962C8B-B14F-4D97-AF65-F5344CB8AC3E}">
        <p14:creationId xmlns:p14="http://schemas.microsoft.com/office/powerpoint/2010/main" val="134327464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0341B-0595-4C1C-9085-65DE0E41678E}"/>
              </a:ext>
            </a:extLst>
          </p:cNvPr>
          <p:cNvSpPr>
            <a:spLocks noGrp="1"/>
          </p:cNvSpPr>
          <p:nvPr>
            <p:ph type="title"/>
          </p:nvPr>
        </p:nvSpPr>
        <p:spPr>
          <a:xfrm>
            <a:off x="457200" y="533400"/>
            <a:ext cx="11277600" cy="635977"/>
          </a:xfrm>
        </p:spPr>
        <p:txBody>
          <a:bodyPr/>
          <a:lstStyle/>
          <a:p>
            <a:r>
              <a:rPr lang="en-US" dirty="0"/>
              <a:t>Federal tax rules for Social Security income</a:t>
            </a:r>
          </a:p>
        </p:txBody>
      </p:sp>
      <p:sp>
        <p:nvSpPr>
          <p:cNvPr id="3" name="Text Placeholder 2">
            <a:extLst>
              <a:ext uri="{FF2B5EF4-FFF2-40B4-BE49-F238E27FC236}">
                <a16:creationId xmlns:a16="http://schemas.microsoft.com/office/drawing/2014/main" id="{12AAACD9-5461-4737-A398-D527533934D6}"/>
              </a:ext>
            </a:extLst>
          </p:cNvPr>
          <p:cNvSpPr>
            <a:spLocks noGrp="1"/>
          </p:cNvSpPr>
          <p:nvPr>
            <p:ph type="body" sz="quarter" idx="10"/>
          </p:nvPr>
        </p:nvSpPr>
        <p:spPr>
          <a:xfrm>
            <a:off x="457200" y="1169377"/>
            <a:ext cx="10005646" cy="4721469"/>
          </a:xfrm>
        </p:spPr>
        <p:txBody>
          <a:bodyPr/>
          <a:lstStyle/>
          <a:p>
            <a:r>
              <a:rPr lang="en-US" sz="2000" dirty="0"/>
              <a:t>If a household’s “modified AGI” (AGI + tax-exempt interest + half of Social Security income) is less than $25,000 (single) or $32,000 (MFJ) then the filer does not pay tax on any of their Social Security income</a:t>
            </a:r>
          </a:p>
          <a:p>
            <a:pPr lvl="1"/>
            <a:r>
              <a:rPr lang="en-US" sz="1800" dirty="0"/>
              <a:t>In short, if Social Security is the filer’s only source of income, it is not taxed</a:t>
            </a:r>
          </a:p>
          <a:p>
            <a:r>
              <a:rPr lang="en-US" sz="2000" dirty="0"/>
              <a:t>If a household earns above that amount then they pay tax on a portion of their Social Security benefits (up to 85% via an income-based formula)</a:t>
            </a:r>
          </a:p>
          <a:p>
            <a:r>
              <a:rPr lang="en-US" sz="2000" dirty="0"/>
              <a:t>According to a 2015 CBO report: </a:t>
            </a:r>
          </a:p>
          <a:p>
            <a:pPr lvl="1"/>
            <a:r>
              <a:rPr lang="en-US" sz="1800" dirty="0"/>
              <a:t>About half of all Social Security beneficiaries owed tax on that income in 2014</a:t>
            </a:r>
          </a:p>
          <a:p>
            <a:pPr lvl="1"/>
            <a:r>
              <a:rPr lang="en-US" sz="1800" dirty="0"/>
              <a:t>Households with AGI less than $40,000: 0.5% of benefits were paid back in tax</a:t>
            </a:r>
          </a:p>
          <a:p>
            <a:pPr lvl="1"/>
            <a:r>
              <a:rPr lang="en-US" sz="1800" dirty="0"/>
              <a:t>Households with AGI $40,000-$50,000: 2% of benefits were paid back in tax</a:t>
            </a:r>
          </a:p>
          <a:p>
            <a:pPr lvl="1"/>
            <a:r>
              <a:rPr lang="en-US" sz="1800" dirty="0"/>
              <a:t>Households with AGI $50,000-$100,000: 9% of benefits were paid back in tax</a:t>
            </a:r>
          </a:p>
          <a:p>
            <a:pPr lvl="1"/>
            <a:r>
              <a:rPr lang="en-US" sz="1800" dirty="0"/>
              <a:t>Households with AGI $100,000 or more: 21% of benefits were paid back in tax</a:t>
            </a:r>
          </a:p>
          <a:p>
            <a:pPr lvl="1"/>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92568987-4104-4250-9646-C3B45076B35C}"/>
              </a:ext>
            </a:extLst>
          </p:cNvPr>
          <p:cNvSpPr>
            <a:spLocks noGrp="1"/>
          </p:cNvSpPr>
          <p:nvPr>
            <p:ph type="ftr" sz="quarter" idx="11"/>
          </p:nvPr>
        </p:nvSpPr>
        <p:spPr/>
        <p:txBody>
          <a:bodyPr/>
          <a:lstStyle/>
          <a:p>
            <a:r>
              <a:rPr lang="en-US"/>
              <a:t>WWW.TAXPOLICYCENTER.ORG</a:t>
            </a:r>
            <a:endParaRPr lang="en-US" dirty="0"/>
          </a:p>
        </p:txBody>
      </p:sp>
      <p:sp>
        <p:nvSpPr>
          <p:cNvPr id="5" name="Slide Number Placeholder 4">
            <a:extLst>
              <a:ext uri="{FF2B5EF4-FFF2-40B4-BE49-F238E27FC236}">
                <a16:creationId xmlns:a16="http://schemas.microsoft.com/office/drawing/2014/main" id="{1CA72BCD-6328-4492-A4F3-4079CDC18704}"/>
              </a:ext>
            </a:extLst>
          </p:cNvPr>
          <p:cNvSpPr>
            <a:spLocks noGrp="1"/>
          </p:cNvSpPr>
          <p:nvPr>
            <p:ph type="sldNum" sz="quarter" idx="12"/>
          </p:nvPr>
        </p:nvSpPr>
        <p:spPr/>
        <p:txBody>
          <a:bodyPr/>
          <a:lstStyle/>
          <a:p>
            <a:fld id="{B68F88C8-0A9A-DA43-95C8-7FE161A05352}" type="slidenum">
              <a:rPr lang="en-US" smtClean="0"/>
              <a:pPr/>
              <a:t>9</a:t>
            </a:fld>
            <a:endParaRPr lang="en-US" dirty="0"/>
          </a:p>
        </p:txBody>
      </p:sp>
    </p:spTree>
    <p:extLst>
      <p:ext uri="{BB962C8B-B14F-4D97-AF65-F5344CB8AC3E}">
        <p14:creationId xmlns:p14="http://schemas.microsoft.com/office/powerpoint/2010/main" val="2483332015"/>
      </p:ext>
    </p:extLst>
  </p:cSld>
  <p:clrMapOvr>
    <a:masterClrMapping/>
  </p:clrMapOvr>
  <p:transition>
    <p:fade/>
  </p:transition>
</p:sld>
</file>

<file path=ppt/theme/theme1.xml><?xml version="1.0" encoding="utf-8"?>
<a:theme xmlns:a="http://schemas.openxmlformats.org/drawingml/2006/main" name="Office Theme">
  <a:themeElements>
    <a:clrScheme name="Tax Policy Center">
      <a:dk1>
        <a:srgbClr val="494546"/>
      </a:dk1>
      <a:lt1>
        <a:srgbClr val="FFFFFF"/>
      </a:lt1>
      <a:dk2>
        <a:srgbClr val="475960"/>
      </a:dk2>
      <a:lt2>
        <a:srgbClr val="FFFFFF"/>
      </a:lt2>
      <a:accent1>
        <a:srgbClr val="185387"/>
      </a:accent1>
      <a:accent2>
        <a:srgbClr val="F26246"/>
      </a:accent2>
      <a:accent3>
        <a:srgbClr val="FCBE54"/>
      </a:accent3>
      <a:accent4>
        <a:srgbClr val="0195B8"/>
      </a:accent4>
      <a:accent5>
        <a:srgbClr val="C3C5C7"/>
      </a:accent5>
      <a:accent6>
        <a:srgbClr val="9FC6D4"/>
      </a:accent6>
      <a:hlink>
        <a:srgbClr val="0195B8"/>
      </a:hlink>
      <a:folHlink>
        <a:srgbClr val="0195B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6289</TotalTime>
  <Words>1864</Words>
  <Application>Microsoft Macintosh PowerPoint</Application>
  <PresentationFormat>Widescreen</PresentationFormat>
  <Paragraphs>247</Paragraphs>
  <Slides>18</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Avenir LT Pro 55 Roman</vt:lpstr>
      <vt:lpstr>Calibri</vt:lpstr>
      <vt:lpstr>Lato</vt:lpstr>
      <vt:lpstr>LucidaGrande</vt:lpstr>
      <vt:lpstr>Wingdings</vt:lpstr>
      <vt:lpstr>Office Theme</vt:lpstr>
      <vt:lpstr>Kansas Governor’s Council on Tax Reform</vt:lpstr>
      <vt:lpstr>Tax Policy Center Topics</vt:lpstr>
      <vt:lpstr>TABOR</vt:lpstr>
      <vt:lpstr>Tax &amp; Expenditure Limits and Supermajority Rules</vt:lpstr>
      <vt:lpstr>PowerPoint Presentation</vt:lpstr>
      <vt:lpstr>Details matter – not all limits binding</vt:lpstr>
      <vt:lpstr>Colorado’s TABOR Limit</vt:lpstr>
      <vt:lpstr>Taxation of Social Security Income</vt:lpstr>
      <vt:lpstr>Federal tax rules for Social Security income</vt:lpstr>
      <vt:lpstr>Kansas tax rules for Social Security benefits</vt:lpstr>
      <vt:lpstr>Who would benefit if Kansas enacted a full exemption for Social Security income?</vt:lpstr>
      <vt:lpstr>Alternatives to the full exemption </vt:lpstr>
      <vt:lpstr>2021 in Review</vt:lpstr>
      <vt:lpstr>What happened to state tax budgets in 2021</vt:lpstr>
      <vt:lpstr>PowerPoint Presentation</vt:lpstr>
      <vt:lpstr>What are states considering in 2022?</vt:lpstr>
      <vt:lpstr>What types of tax cuts fit the moment?</vt:lpstr>
      <vt:lpstr>How are other states spending ARP funds?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Spinner, Brittney</dc:creator>
  <cp:keywords/>
  <dc:description/>
  <cp:lastModifiedBy>Rueben, Kim</cp:lastModifiedBy>
  <cp:revision>715</cp:revision>
  <cp:lastPrinted>2017-05-08T16:39:57Z</cp:lastPrinted>
  <dcterms:created xsi:type="dcterms:W3CDTF">2017-04-24T17:51:06Z</dcterms:created>
  <dcterms:modified xsi:type="dcterms:W3CDTF">2021-12-17T02:11:34Z</dcterms:modified>
  <cp:category/>
</cp:coreProperties>
</file>