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65" r:id="rId1"/>
    <p:sldMasterId id="2147483667" r:id="rId2"/>
  </p:sldMasterIdLst>
  <p:notesMasterIdLst>
    <p:notesMasterId r:id="rId76"/>
  </p:notesMasterIdLst>
  <p:sldIdLst>
    <p:sldId id="256" r:id="rId3"/>
    <p:sldId id="720" r:id="rId4"/>
    <p:sldId id="265" r:id="rId5"/>
    <p:sldId id="266" r:id="rId6"/>
    <p:sldId id="721" r:id="rId7"/>
    <p:sldId id="798" r:id="rId8"/>
    <p:sldId id="723" r:id="rId9"/>
    <p:sldId id="270" r:id="rId10"/>
    <p:sldId id="782" r:id="rId11"/>
    <p:sldId id="500" r:id="rId12"/>
    <p:sldId id="766" r:id="rId13"/>
    <p:sldId id="313" r:id="rId14"/>
    <p:sldId id="783" r:id="rId15"/>
    <p:sldId id="501" r:id="rId16"/>
    <p:sldId id="531" r:id="rId17"/>
    <p:sldId id="725" r:id="rId18"/>
    <p:sldId id="505" r:id="rId19"/>
    <p:sldId id="796" r:id="rId20"/>
    <p:sldId id="772" r:id="rId21"/>
    <p:sldId id="797" r:id="rId22"/>
    <p:sldId id="509" r:id="rId23"/>
    <p:sldId id="786" r:id="rId24"/>
    <p:sldId id="771" r:id="rId25"/>
    <p:sldId id="779" r:id="rId26"/>
    <p:sldId id="780" r:id="rId27"/>
    <p:sldId id="799" r:id="rId28"/>
    <p:sldId id="453" r:id="rId29"/>
    <p:sldId id="762" r:id="rId30"/>
    <p:sldId id="763" r:id="rId31"/>
    <p:sldId id="800" r:id="rId32"/>
    <p:sldId id="586" r:id="rId33"/>
    <p:sldId id="801" r:id="rId34"/>
    <p:sldId id="529" r:id="rId35"/>
    <p:sldId id="802" r:id="rId36"/>
    <p:sldId id="569" r:id="rId37"/>
    <p:sldId id="549" r:id="rId38"/>
    <p:sldId id="810" r:id="rId39"/>
    <p:sldId id="811" r:id="rId40"/>
    <p:sldId id="812" r:id="rId41"/>
    <p:sldId id="741" r:id="rId42"/>
    <p:sldId id="748" r:id="rId43"/>
    <p:sldId id="803" r:id="rId44"/>
    <p:sldId id="548" r:id="rId45"/>
    <p:sldId id="553" r:id="rId46"/>
    <p:sldId id="545" r:id="rId47"/>
    <p:sldId id="813" r:id="rId48"/>
    <p:sldId id="751" r:id="rId49"/>
    <p:sldId id="814" r:id="rId50"/>
    <p:sldId id="787" r:id="rId51"/>
    <p:sldId id="788" r:id="rId52"/>
    <p:sldId id="746" r:id="rId53"/>
    <p:sldId id="804" r:id="rId54"/>
    <p:sldId id="816" r:id="rId55"/>
    <p:sldId id="817" r:id="rId56"/>
    <p:sldId id="806" r:id="rId57"/>
    <p:sldId id="608" r:id="rId58"/>
    <p:sldId id="815" r:id="rId59"/>
    <p:sldId id="609" r:id="rId60"/>
    <p:sldId id="805" r:id="rId61"/>
    <p:sldId id="711" r:id="rId62"/>
    <p:sldId id="749" r:id="rId63"/>
    <p:sldId id="809" r:id="rId64"/>
    <p:sldId id="818" r:id="rId65"/>
    <p:sldId id="819" r:id="rId66"/>
    <p:sldId id="821" r:id="rId67"/>
    <p:sldId id="822" r:id="rId68"/>
    <p:sldId id="808" r:id="rId69"/>
    <p:sldId id="825" r:id="rId70"/>
    <p:sldId id="823" r:id="rId71"/>
    <p:sldId id="824" r:id="rId72"/>
    <p:sldId id="826" r:id="rId73"/>
    <p:sldId id="827" r:id="rId74"/>
    <p:sldId id="311" r:id="rId7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4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65D40-CBFD-413E-9561-79AF5CBDE9DD}">
  <a:tblStyle styleId="{98A65D40-CBFD-413E-9561-79AF5CBDE9DD}"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63" autoAdjust="0"/>
    <p:restoredTop sz="94422"/>
  </p:normalViewPr>
  <p:slideViewPr>
    <p:cSldViewPr snapToGrid="0">
      <p:cViewPr varScale="1">
        <p:scale>
          <a:sx n="96" d="100"/>
          <a:sy n="96" d="100"/>
        </p:scale>
        <p:origin x="168" y="7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C:\Data\fy%2020\3leg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en-US" sz="1800" baseline="0">
                <a:solidFill>
                  <a:schemeClr val="tx1"/>
                </a:solidFill>
              </a:rPr>
              <a:t>US Census Household Pulse Survey</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1"/>
          <c:order val="0"/>
          <c:tx>
            <c:strRef>
              <c:f>KS_US_Graph!$B$2</c:f>
              <c:strCache>
                <c:ptCount val="1"/>
                <c:pt idx="0">
                  <c:v>Kansas</c:v>
                </c:pt>
              </c:strCache>
            </c:strRef>
          </c:tx>
          <c:spPr>
            <a:solidFill>
              <a:srgbClr val="98002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KS_US_Graph!$C$1:$H$1</c:f>
              <c:strCache>
                <c:ptCount val="6"/>
                <c:pt idx="0">
                  <c:v>Loss in Employment Income</c:v>
                </c:pt>
                <c:pt idx="1">
                  <c:v>Food Insecurity</c:v>
                </c:pt>
                <c:pt idx="2">
                  <c:v>Likelihood of Eviction or Forclosure</c:v>
                </c:pt>
                <c:pt idx="3">
                  <c:v>Not Working due to Child Care</c:v>
                </c:pt>
                <c:pt idx="4">
                  <c:v>Food Insecurity (households with children)</c:v>
                </c:pt>
                <c:pt idx="5">
                  <c:v>Difficulty Paying for Usual Household Expenses</c:v>
                </c:pt>
              </c:strCache>
            </c:strRef>
          </c:cat>
          <c:val>
            <c:numRef>
              <c:f>KS_US_Graph!$C$2:$H$2</c:f>
              <c:numCache>
                <c:formatCode>0%</c:formatCode>
                <c:ptCount val="6"/>
                <c:pt idx="0">
                  <c:v>9.7155214663334766E-2</c:v>
                </c:pt>
                <c:pt idx="1">
                  <c:v>7.31196110548962E-2</c:v>
                </c:pt>
                <c:pt idx="2">
                  <c:v>0.19866994815939676</c:v>
                </c:pt>
                <c:pt idx="3">
                  <c:v>6.6574900370411264E-2</c:v>
                </c:pt>
                <c:pt idx="4">
                  <c:v>0.100209069829323</c:v>
                </c:pt>
                <c:pt idx="5">
                  <c:v>0.18424345593154329</c:v>
                </c:pt>
              </c:numCache>
            </c:numRef>
          </c:val>
          <c:extLst>
            <c:ext xmlns:c16="http://schemas.microsoft.com/office/drawing/2014/chart" uri="{C3380CC4-5D6E-409C-BE32-E72D297353CC}">
              <c16:uniqueId val="{00000000-E6D0-48B6-8C68-63E6F5D1BA19}"/>
            </c:ext>
          </c:extLst>
        </c:ser>
        <c:ser>
          <c:idx val="0"/>
          <c:order val="1"/>
          <c:tx>
            <c:strRef>
              <c:f>KS_US_Graph!$B$3</c:f>
              <c:strCache>
                <c:ptCount val="1"/>
                <c:pt idx="0">
                  <c:v>National Average</c:v>
                </c:pt>
              </c:strCache>
            </c:strRef>
          </c:tx>
          <c:spPr>
            <a:solidFill>
              <a:srgbClr val="00346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KS_US_Graph!$C$1:$H$1</c:f>
              <c:strCache>
                <c:ptCount val="6"/>
                <c:pt idx="0">
                  <c:v>Loss in Employment Income</c:v>
                </c:pt>
                <c:pt idx="1">
                  <c:v>Food Insecurity</c:v>
                </c:pt>
                <c:pt idx="2">
                  <c:v>Likelihood of Eviction or Forclosure</c:v>
                </c:pt>
                <c:pt idx="3">
                  <c:v>Not Working due to Child Care</c:v>
                </c:pt>
                <c:pt idx="4">
                  <c:v>Food Insecurity (households with children)</c:v>
                </c:pt>
                <c:pt idx="5">
                  <c:v>Difficulty Paying for Usual Household Expenses</c:v>
                </c:pt>
              </c:strCache>
            </c:strRef>
          </c:cat>
          <c:val>
            <c:numRef>
              <c:f>KS_US_Graph!$C$3:$H$3</c:f>
              <c:numCache>
                <c:formatCode>0%</c:formatCode>
                <c:ptCount val="6"/>
                <c:pt idx="0">
                  <c:v>0.1534475340221654</c:v>
                </c:pt>
                <c:pt idx="1">
                  <c:v>7.9351780596769478E-2</c:v>
                </c:pt>
                <c:pt idx="2">
                  <c:v>0.31430032216145409</c:v>
                </c:pt>
                <c:pt idx="3">
                  <c:v>4.8878504952112593E-2</c:v>
                </c:pt>
                <c:pt idx="4">
                  <c:v>9.5640720672334423E-2</c:v>
                </c:pt>
                <c:pt idx="5">
                  <c:v>0.25231799775925123</c:v>
                </c:pt>
              </c:numCache>
            </c:numRef>
          </c:val>
          <c:extLst>
            <c:ext xmlns:c16="http://schemas.microsoft.com/office/drawing/2014/chart" uri="{C3380CC4-5D6E-409C-BE32-E72D297353CC}">
              <c16:uniqueId val="{00000001-E6D0-48B6-8C68-63E6F5D1BA19}"/>
            </c:ext>
          </c:extLst>
        </c:ser>
        <c:dLbls>
          <c:dLblPos val="outEnd"/>
          <c:showLegendKey val="0"/>
          <c:showVal val="1"/>
          <c:showCatName val="0"/>
          <c:showSerName val="0"/>
          <c:showPercent val="0"/>
          <c:showBubbleSize val="0"/>
        </c:dLbls>
        <c:gapWidth val="219"/>
        <c:overlap val="-27"/>
        <c:axId val="-2079747384"/>
        <c:axId val="-2122702792"/>
      </c:barChart>
      <c:catAx>
        <c:axId val="-2079747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122702792"/>
        <c:crosses val="autoZero"/>
        <c:auto val="1"/>
        <c:lblAlgn val="ctr"/>
        <c:lblOffset val="100"/>
        <c:noMultiLvlLbl val="0"/>
      </c:catAx>
      <c:valAx>
        <c:axId val="-2122702792"/>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baseline="0">
                    <a:solidFill>
                      <a:schemeClr val="tx1"/>
                    </a:solidFill>
                  </a:rPr>
                  <a:t>Percent of Adults in Households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0797473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2220913974538E-2"/>
          <c:y val="0"/>
          <c:w val="0.89587690961706701"/>
          <c:h val="0.86328598251928401"/>
        </c:manualLayout>
      </c:layout>
      <c:barChart>
        <c:barDir val="bar"/>
        <c:grouping val="clustered"/>
        <c:varyColors val="0"/>
        <c:ser>
          <c:idx val="0"/>
          <c:order val="0"/>
          <c:tx>
            <c:strRef>
              <c:f>Sheet1!$O$83</c:f>
              <c:strCache>
                <c:ptCount val="1"/>
                <c:pt idx="0">
                  <c:v>Prop/Veh</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Sheet1!$P$82:$T$82</c:f>
              <c:strCache>
                <c:ptCount val="5"/>
                <c:pt idx="0">
                  <c:v>FY 2019</c:v>
                </c:pt>
                <c:pt idx="1">
                  <c:v>FY 2017</c:v>
                </c:pt>
                <c:pt idx="2">
                  <c:v>FY 2012</c:v>
                </c:pt>
                <c:pt idx="3">
                  <c:v>FY 1998</c:v>
                </c:pt>
                <c:pt idx="4">
                  <c:v>FY 1992</c:v>
                </c:pt>
              </c:strCache>
            </c:strRef>
          </c:cat>
          <c:val>
            <c:numRef>
              <c:f>Sheet1!$P$83:$T$83</c:f>
              <c:numCache>
                <c:formatCode>0.0%</c:formatCode>
                <c:ptCount val="5"/>
                <c:pt idx="0">
                  <c:v>0.34289999999999998</c:v>
                </c:pt>
                <c:pt idx="1">
                  <c:v>0.37080000000000002</c:v>
                </c:pt>
                <c:pt idx="2">
                  <c:v>0.34039999999999998</c:v>
                </c:pt>
                <c:pt idx="3">
                  <c:v>0.30890000000000001</c:v>
                </c:pt>
                <c:pt idx="4">
                  <c:v>0.38729999999999998</c:v>
                </c:pt>
              </c:numCache>
            </c:numRef>
          </c:val>
          <c:extLst>
            <c:ext xmlns:c16="http://schemas.microsoft.com/office/drawing/2014/chart" uri="{C3380CC4-5D6E-409C-BE32-E72D297353CC}">
              <c16:uniqueId val="{00000000-F8E8-4844-99F6-7F5E585AA079}"/>
            </c:ext>
          </c:extLst>
        </c:ser>
        <c:ser>
          <c:idx val="1"/>
          <c:order val="1"/>
          <c:tx>
            <c:strRef>
              <c:f>Sheet1!$O$84</c:f>
              <c:strCache>
                <c:ptCount val="1"/>
                <c:pt idx="0">
                  <c:v>Sales/Use</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Sheet1!$P$82:$T$82</c:f>
              <c:strCache>
                <c:ptCount val="5"/>
                <c:pt idx="0">
                  <c:v>FY 2019</c:v>
                </c:pt>
                <c:pt idx="1">
                  <c:v>FY 2017</c:v>
                </c:pt>
                <c:pt idx="2">
                  <c:v>FY 2012</c:v>
                </c:pt>
                <c:pt idx="3">
                  <c:v>FY 1998</c:v>
                </c:pt>
                <c:pt idx="4">
                  <c:v>FY 1992</c:v>
                </c:pt>
              </c:strCache>
            </c:strRef>
          </c:cat>
          <c:val>
            <c:numRef>
              <c:f>Sheet1!$P$84:$T$84</c:f>
              <c:numCache>
                <c:formatCode>0.0%</c:formatCode>
                <c:ptCount val="5"/>
                <c:pt idx="0">
                  <c:v>0.28000000000000003</c:v>
                </c:pt>
                <c:pt idx="1">
                  <c:v>0.31169999999999998</c:v>
                </c:pt>
                <c:pt idx="2">
                  <c:v>0.28349999999999997</c:v>
                </c:pt>
                <c:pt idx="3">
                  <c:v>0.28070000000000001</c:v>
                </c:pt>
                <c:pt idx="4">
                  <c:v>0.22800000000000001</c:v>
                </c:pt>
              </c:numCache>
            </c:numRef>
          </c:val>
          <c:extLst>
            <c:ext xmlns:c16="http://schemas.microsoft.com/office/drawing/2014/chart" uri="{C3380CC4-5D6E-409C-BE32-E72D297353CC}">
              <c16:uniqueId val="{00000001-F8E8-4844-99F6-7F5E585AA079}"/>
            </c:ext>
          </c:extLst>
        </c:ser>
        <c:ser>
          <c:idx val="2"/>
          <c:order val="2"/>
          <c:tx>
            <c:strRef>
              <c:f>Sheet1!$O$85</c:f>
              <c:strCache>
                <c:ptCount val="1"/>
                <c:pt idx="0">
                  <c:v>Inc/Priv</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Sheet1!$P$82:$T$82</c:f>
              <c:strCache>
                <c:ptCount val="5"/>
                <c:pt idx="0">
                  <c:v>FY 2019</c:v>
                </c:pt>
                <c:pt idx="1">
                  <c:v>FY 2017</c:v>
                </c:pt>
                <c:pt idx="2">
                  <c:v>FY 2012</c:v>
                </c:pt>
                <c:pt idx="3">
                  <c:v>FY 1998</c:v>
                </c:pt>
                <c:pt idx="4">
                  <c:v>FY 1992</c:v>
                </c:pt>
              </c:strCache>
            </c:strRef>
          </c:cat>
          <c:val>
            <c:numRef>
              <c:f>Sheet1!$P$85:$T$85</c:f>
              <c:numCache>
                <c:formatCode>0.0%</c:formatCode>
                <c:ptCount val="5"/>
                <c:pt idx="0">
                  <c:v>0.26450000000000001</c:v>
                </c:pt>
                <c:pt idx="1">
                  <c:v>0.1943</c:v>
                </c:pt>
                <c:pt idx="2">
                  <c:v>0.24640000000000001</c:v>
                </c:pt>
                <c:pt idx="3">
                  <c:v>0.2797</c:v>
                </c:pt>
                <c:pt idx="4">
                  <c:v>0.21129999999999999</c:v>
                </c:pt>
              </c:numCache>
            </c:numRef>
          </c:val>
          <c:extLst>
            <c:ext xmlns:c16="http://schemas.microsoft.com/office/drawing/2014/chart" uri="{C3380CC4-5D6E-409C-BE32-E72D297353CC}">
              <c16:uniqueId val="{00000002-F8E8-4844-99F6-7F5E585AA079}"/>
            </c:ext>
          </c:extLst>
        </c:ser>
        <c:dLbls>
          <c:dLblPos val="inEnd"/>
          <c:showLegendKey val="0"/>
          <c:showVal val="1"/>
          <c:showCatName val="0"/>
          <c:showSerName val="0"/>
          <c:showPercent val="0"/>
          <c:showBubbleSize val="0"/>
        </c:dLbls>
        <c:gapWidth val="115"/>
        <c:overlap val="-20"/>
        <c:axId val="-2114349688"/>
        <c:axId val="-2114346088"/>
      </c:barChart>
      <c:catAx>
        <c:axId val="-2114349688"/>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114346088"/>
        <c:crosses val="autoZero"/>
        <c:auto val="1"/>
        <c:lblAlgn val="ctr"/>
        <c:lblOffset val="100"/>
        <c:noMultiLvlLbl val="0"/>
      </c:catAx>
      <c:valAx>
        <c:axId val="-2114346088"/>
        <c:scaling>
          <c:orientation val="minMax"/>
        </c:scaling>
        <c:delete val="0"/>
        <c:axPos val="b"/>
        <c:majorGridlines>
          <c:spPr>
            <a:ln w="9525" cap="flat" cmpd="sng" algn="ctr">
              <a:solidFill>
                <a:schemeClr val="lt1">
                  <a:lumMod val="95000"/>
                  <a:alpha val="10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114349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32.jpg"/></Relationships>
</file>

<file path=ppt/drawings/drawing1.xml><?xml version="1.0" encoding="utf-8"?>
<c:userShapes xmlns:c="http://schemas.openxmlformats.org/drawingml/2006/chart">
  <cdr:relSizeAnchor xmlns:cdr="http://schemas.openxmlformats.org/drawingml/2006/chartDrawing">
    <cdr:from>
      <cdr:x>0.75962</cdr:x>
      <cdr:y>0.16176</cdr:y>
    </cdr:from>
    <cdr:to>
      <cdr:x>1</cdr:x>
      <cdr:y>0.59446</cdr:y>
    </cdr:to>
    <cdr:pic>
      <cdr:nvPicPr>
        <cdr:cNvPr id="2" name="Picture 1">
          <a:extLst xmlns:a="http://schemas.openxmlformats.org/drawingml/2006/main">
            <a:ext uri="{FF2B5EF4-FFF2-40B4-BE49-F238E27FC236}">
              <a16:creationId xmlns:a16="http://schemas.microsoft.com/office/drawing/2014/main" id="{67942B53-D579-4151-9A10-72182EA816DB}"/>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6830158" y="838200"/>
          <a:ext cx="2161442" cy="2242039"/>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831290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0"/>
          </a:p>
        </p:txBody>
      </p:sp>
      <p:sp>
        <p:nvSpPr>
          <p:cNvPr id="141" name="Google Shape;14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 name="Google Shape;450;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2934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7450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4" name="Google Shape;28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2974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0652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0" name="Google Shape;560;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179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5167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4" name="Google Shape;534;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2773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0" name="Google Shape;560;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8000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0" name="Google Shape;560;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1981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0" name="Google Shape;560;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3931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0050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6" name="Google Shape;566;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34566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4" name="Google Shape;534;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56687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a:ln/>
        </p:spPr>
      </p:sp>
      <p:sp>
        <p:nvSpPr>
          <p:cNvPr id="30722" name="Notes Placeholder 2"/>
          <p:cNvSpPr>
            <a:spLocks noGrp="1"/>
          </p:cNvSpPr>
          <p:nvPr>
            <p:ph type="body" idx="1"/>
          </p:nvPr>
        </p:nvSpPr>
        <p:spPr>
          <a:noFill/>
          <a:ln/>
        </p:spPr>
        <p:txBody>
          <a:bodyPr/>
          <a:lstStyle/>
          <a:p>
            <a:endParaRPr lang="en-US"/>
          </a:p>
        </p:txBody>
      </p:sp>
      <p:sp>
        <p:nvSpPr>
          <p:cNvPr id="30723" name="Slide Number Placeholder 3"/>
          <p:cNvSpPr>
            <a:spLocks noGrp="1"/>
          </p:cNvSpPr>
          <p:nvPr>
            <p:ph type="sldNum" sz="quarter" idx="5"/>
          </p:nvPr>
        </p:nvSpPr>
        <p:spPr>
          <a:noFill/>
        </p:spPr>
        <p:txBody>
          <a:bodyPr/>
          <a:lstStyle/>
          <a:p>
            <a:pPr defTabSz="931863"/>
            <a:fld id="{08863480-7AD9-4040-BD83-4E2B0D178F94}" type="slidenum">
              <a:rPr lang="en-US" smtClean="0"/>
              <a:pPr defTabSz="931863"/>
              <a:t>33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a:ln/>
        </p:spPr>
      </p:sp>
      <p:sp>
        <p:nvSpPr>
          <p:cNvPr id="30722" name="Notes Placeholder 2"/>
          <p:cNvSpPr>
            <a:spLocks noGrp="1"/>
          </p:cNvSpPr>
          <p:nvPr>
            <p:ph type="body" idx="1"/>
          </p:nvPr>
        </p:nvSpPr>
        <p:spPr>
          <a:noFill/>
          <a:ln/>
        </p:spPr>
        <p:txBody>
          <a:bodyPr/>
          <a:lstStyle/>
          <a:p>
            <a:endParaRPr lang="en-US"/>
          </a:p>
        </p:txBody>
      </p:sp>
      <p:sp>
        <p:nvSpPr>
          <p:cNvPr id="30723" name="Slide Number Placeholder 3"/>
          <p:cNvSpPr>
            <a:spLocks noGrp="1"/>
          </p:cNvSpPr>
          <p:nvPr>
            <p:ph type="sldNum" sz="quarter" idx="5"/>
          </p:nvPr>
        </p:nvSpPr>
        <p:spPr>
          <a:noFill/>
        </p:spPr>
        <p:txBody>
          <a:bodyPr/>
          <a:lstStyle/>
          <a:p>
            <a:pPr defTabSz="931863"/>
            <a:fld id="{08863480-7AD9-4040-BD83-4E2B0D178F94}" type="slidenum">
              <a:rPr lang="en-US" smtClean="0"/>
              <a:pPr defTabSz="931863"/>
              <a:t>34</a:t>
            </a:fld>
            <a:endParaRPr lang="en-US"/>
          </a:p>
        </p:txBody>
      </p:sp>
    </p:spTree>
    <p:extLst>
      <p:ext uri="{BB962C8B-B14F-4D97-AF65-F5344CB8AC3E}">
        <p14:creationId xmlns:p14="http://schemas.microsoft.com/office/powerpoint/2010/main" val="7327641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4" name="Google Shape;534;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88018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2" name="Google Shape;1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54420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566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4" name="Google Shape;534;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20336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72610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2" name="Google Shape;1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0789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2" name="Google Shape;1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13972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77813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44387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45914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4" name="Google Shape;534;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20143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43986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4" name="Google Shape;534;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78642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56781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52054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6799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18430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10569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14206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74672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2" name="Google Shape;572;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5838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5706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8243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5881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9130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765313" y="354784"/>
            <a:ext cx="10776923" cy="673261"/>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rgbClr val="D8E2F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6"/>
          <p:cNvSpPr txBox="1">
            <a:spLocks noGrp="1"/>
          </p:cNvSpPr>
          <p:nvPr>
            <p:ph type="body" idx="1"/>
          </p:nvPr>
        </p:nvSpPr>
        <p:spPr>
          <a:xfrm>
            <a:off x="907774" y="1411769"/>
            <a:ext cx="10515600" cy="481489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2F5496"/>
              </a:buClr>
              <a:buSzPts val="1800"/>
              <a:buChar char="•"/>
              <a:defRPr/>
            </a:lvl2pPr>
            <a:lvl3pPr marL="1371600" lvl="2" indent="-342900" algn="l">
              <a:lnSpc>
                <a:spcPct val="90000"/>
              </a:lnSpc>
              <a:spcBef>
                <a:spcPts val="500"/>
              </a:spcBef>
              <a:spcAft>
                <a:spcPts val="0"/>
              </a:spcAft>
              <a:buClr>
                <a:srgbClr val="C00000"/>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2F549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5" name="Google Shape;35;p6"/>
          <p:cNvSpPr txBox="1"/>
          <p:nvPr/>
        </p:nvSpPr>
        <p:spPr>
          <a:xfrm>
            <a:off x="300630" y="6444476"/>
            <a:ext cx="2229649"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200">
                <a:solidFill>
                  <a:srgbClr val="2F5496"/>
                </a:solidFill>
                <a:latin typeface="Arial"/>
                <a:ea typeface="Arial"/>
                <a:cs typeface="Arial"/>
                <a:sym typeface="Arial"/>
              </a:rPr>
              <a:t>‹#›</a:t>
            </a:fld>
            <a:r>
              <a:rPr lang="en-US" sz="1200" dirty="0">
                <a:solidFill>
                  <a:srgbClr val="2F5496"/>
                </a:solidFill>
                <a:latin typeface="Arial"/>
                <a:ea typeface="Arial"/>
                <a:cs typeface="Arial"/>
                <a:sym typeface="Arial"/>
              </a:rPr>
              <a:t>     </a:t>
            </a:r>
            <a:r>
              <a:rPr lang="en-US" sz="1200" dirty="0">
                <a:solidFill>
                  <a:schemeClr val="dk1"/>
                </a:solidFill>
                <a:latin typeface="Calibri"/>
                <a:ea typeface="Calibri"/>
                <a:cs typeface="Calibri"/>
                <a:sym typeface="Calibri"/>
              </a:rPr>
              <a:t> </a:t>
            </a:r>
            <a:r>
              <a:rPr lang="en-US" sz="1200" dirty="0">
                <a:solidFill>
                  <a:srgbClr val="2F5496"/>
                </a:solidFill>
                <a:latin typeface="Arial"/>
                <a:ea typeface="Arial"/>
                <a:cs typeface="Arial"/>
                <a:sym typeface="Arial"/>
              </a:rPr>
              <a:t>Donna K. Ginther, PhD </a:t>
            </a: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239971" y="414895"/>
            <a:ext cx="10320580" cy="673261"/>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rgbClr val="D8E2F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2F5496"/>
              </a:buClr>
              <a:buSzPts val="1800"/>
              <a:buChar char="•"/>
              <a:defRPr/>
            </a:lvl2pPr>
            <a:lvl3pPr marL="1371600" lvl="2" indent="-342900" algn="l">
              <a:lnSpc>
                <a:spcPct val="90000"/>
              </a:lnSpc>
              <a:spcBef>
                <a:spcPts val="500"/>
              </a:spcBef>
              <a:spcAft>
                <a:spcPts val="0"/>
              </a:spcAft>
              <a:buClr>
                <a:srgbClr val="C00000"/>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2F549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2F5496"/>
              </a:buClr>
              <a:buSzPts val="1800"/>
              <a:buChar char="•"/>
              <a:defRPr/>
            </a:lvl2pPr>
            <a:lvl3pPr marL="1371600" lvl="2" indent="-342900" algn="l">
              <a:lnSpc>
                <a:spcPct val="90000"/>
              </a:lnSpc>
              <a:spcBef>
                <a:spcPts val="500"/>
              </a:spcBef>
              <a:spcAft>
                <a:spcPts val="0"/>
              </a:spcAft>
              <a:buClr>
                <a:srgbClr val="C00000"/>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2F549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7"/>
          <p:cNvSpPr txBox="1">
            <a:spLocks noGrp="1"/>
          </p:cNvSpPr>
          <p:nvPr>
            <p:ph type="ftr" idx="11"/>
          </p:nvPr>
        </p:nvSpPr>
        <p:spPr>
          <a:xfrm>
            <a:off x="838200" y="6363191"/>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CF7CC55-4301-A844-8714-C147FD94DB7D}" type="slidenum">
              <a:rPr lang="en-US" smtClean="0"/>
              <a:pPr/>
              <a:t>‹#›</a:t>
            </a:fld>
            <a:r>
              <a:rPr lang="en-US"/>
              <a:t> Donna K. Ginther, PhD</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3"/>
        <p:cNvGrpSpPr/>
        <p:nvPr/>
      </p:nvGrpSpPr>
      <p:grpSpPr>
        <a:xfrm>
          <a:off x="0" y="0"/>
          <a:ext cx="0" cy="0"/>
          <a:chOff x="0" y="0"/>
          <a:chExt cx="0" cy="0"/>
        </a:xfrm>
      </p:grpSpPr>
      <p:sp>
        <p:nvSpPr>
          <p:cNvPr id="44" name="Google Shape;44;p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D8E2F3"/>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rgbClr val="2F5496"/>
              </a:buClr>
              <a:buSzPts val="2000"/>
              <a:buNone/>
              <a:defRPr sz="2000"/>
            </a:lvl2pPr>
            <a:lvl3pPr lvl="2" algn="ctr">
              <a:lnSpc>
                <a:spcPct val="90000"/>
              </a:lnSpc>
              <a:spcBef>
                <a:spcPts val="500"/>
              </a:spcBef>
              <a:spcAft>
                <a:spcPts val="0"/>
              </a:spcAft>
              <a:buClr>
                <a:srgbClr val="C00000"/>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rgbClr val="2F5496"/>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6" name="Google Shape;46;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a:solidFill>
                  <a:srgbClr val="2F5496"/>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8"/>
          <p:cNvSpPr txBox="1">
            <a:spLocks noGrp="1"/>
          </p:cNvSpPr>
          <p:nvPr>
            <p:ph type="sldNum" idx="12"/>
          </p:nvPr>
        </p:nvSpPr>
        <p:spPr>
          <a:xfrm>
            <a:off x="838198" y="6356349"/>
            <a:ext cx="296663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2"/>
        <p:cNvGrpSpPr/>
        <p:nvPr/>
      </p:nvGrpSpPr>
      <p:grpSpPr>
        <a:xfrm>
          <a:off x="0" y="0"/>
          <a:ext cx="0" cy="0"/>
          <a:chOff x="0" y="0"/>
          <a:chExt cx="0" cy="0"/>
        </a:xfrm>
      </p:grpSpPr>
      <p:sp>
        <p:nvSpPr>
          <p:cNvPr id="53" name="Google Shape;53;p1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rgbClr val="D8E2F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1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rgbClr val="2F5496"/>
              </a:buClr>
              <a:buSzPts val="2000"/>
              <a:buNone/>
              <a:defRPr sz="2000" b="1"/>
            </a:lvl2pPr>
            <a:lvl3pPr marL="1371600" lvl="2" indent="-228600" algn="l">
              <a:lnSpc>
                <a:spcPct val="90000"/>
              </a:lnSpc>
              <a:spcBef>
                <a:spcPts val="500"/>
              </a:spcBef>
              <a:spcAft>
                <a:spcPts val="0"/>
              </a:spcAft>
              <a:buClr>
                <a:srgbClr val="C00000"/>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rgbClr val="2F5496"/>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 name="Google Shape;55;p1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2F5496"/>
              </a:buClr>
              <a:buSzPts val="1800"/>
              <a:buChar char="•"/>
              <a:defRPr/>
            </a:lvl2pPr>
            <a:lvl3pPr marL="1371600" lvl="2" indent="-342900" algn="l">
              <a:lnSpc>
                <a:spcPct val="90000"/>
              </a:lnSpc>
              <a:spcBef>
                <a:spcPts val="500"/>
              </a:spcBef>
              <a:spcAft>
                <a:spcPts val="0"/>
              </a:spcAft>
              <a:buClr>
                <a:srgbClr val="C00000"/>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2F549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1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rgbClr val="2F5496"/>
              </a:buClr>
              <a:buSzPts val="2000"/>
              <a:buNone/>
              <a:defRPr sz="2000" b="1"/>
            </a:lvl2pPr>
            <a:lvl3pPr marL="1371600" lvl="2" indent="-228600" algn="l">
              <a:lnSpc>
                <a:spcPct val="90000"/>
              </a:lnSpc>
              <a:spcBef>
                <a:spcPts val="500"/>
              </a:spcBef>
              <a:spcAft>
                <a:spcPts val="0"/>
              </a:spcAft>
              <a:buClr>
                <a:srgbClr val="C00000"/>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rgbClr val="2F5496"/>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1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2F5496"/>
              </a:buClr>
              <a:buSzPts val="1800"/>
              <a:buChar char="•"/>
              <a:defRPr/>
            </a:lvl2pPr>
            <a:lvl3pPr marL="1371600" lvl="2" indent="-342900" algn="l">
              <a:lnSpc>
                <a:spcPct val="90000"/>
              </a:lnSpc>
              <a:spcBef>
                <a:spcPts val="500"/>
              </a:spcBef>
              <a:spcAft>
                <a:spcPts val="0"/>
              </a:spcAft>
              <a:buClr>
                <a:srgbClr val="C00000"/>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rgbClr val="2F549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0"/>
          <p:cNvSpPr txBox="1">
            <a:spLocks noGrp="1"/>
          </p:cNvSpPr>
          <p:nvPr>
            <p:ph type="sldNum" idx="12"/>
          </p:nvPr>
        </p:nvSpPr>
        <p:spPr>
          <a:xfrm>
            <a:off x="838198" y="6356349"/>
            <a:ext cx="296663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7"/>
        <p:cNvGrpSpPr/>
        <p:nvPr/>
      </p:nvGrpSpPr>
      <p:grpSpPr>
        <a:xfrm>
          <a:off x="0" y="0"/>
          <a:ext cx="0" cy="0"/>
          <a:chOff x="0" y="0"/>
          <a:chExt cx="0" cy="0"/>
        </a:xfrm>
      </p:grpSpPr>
      <p:sp>
        <p:nvSpPr>
          <p:cNvPr id="78" name="Google Shape;78;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D8E2F3"/>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4"/>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rgbClr val="2F5496"/>
              </a:buClr>
              <a:buSzPts val="2800"/>
              <a:buFont typeface="Arial"/>
              <a:buNone/>
              <a:defRPr sz="2800" b="0" i="0" u="none" strike="noStrike" cap="none">
                <a:solidFill>
                  <a:srgbClr val="2F5496"/>
                </a:solidFill>
                <a:latin typeface="Arial"/>
                <a:ea typeface="Arial"/>
                <a:cs typeface="Arial"/>
                <a:sym typeface="Arial"/>
              </a:defRPr>
            </a:lvl2pPr>
            <a:lvl3pPr marR="0" lvl="2" algn="l" rtl="0">
              <a:lnSpc>
                <a:spcPct val="90000"/>
              </a:lnSpc>
              <a:spcBef>
                <a:spcPts val="500"/>
              </a:spcBef>
              <a:spcAft>
                <a:spcPts val="0"/>
              </a:spcAft>
              <a:buClr>
                <a:srgbClr val="C00000"/>
              </a:buClr>
              <a:buSzPts val="2400"/>
              <a:buFont typeface="Arial"/>
              <a:buNone/>
              <a:defRPr sz="2400" b="0" i="0" u="none" strike="noStrike" cap="none">
                <a:solidFill>
                  <a:srgbClr val="C00000"/>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rgbClr val="2F5496"/>
              </a:buClr>
              <a:buSzPts val="2000"/>
              <a:buFont typeface="Arial"/>
              <a:buNone/>
              <a:defRPr sz="2000" b="0" i="0" u="none" strike="noStrike" cap="none">
                <a:solidFill>
                  <a:srgbClr val="2F5496"/>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0" name="Google Shape;80;p1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rgbClr val="2F5496"/>
              </a:buClr>
              <a:buSzPts val="1400"/>
              <a:buNone/>
              <a:defRPr sz="1400"/>
            </a:lvl2pPr>
            <a:lvl3pPr marL="1371600" lvl="2" indent="-228600" algn="l">
              <a:lnSpc>
                <a:spcPct val="90000"/>
              </a:lnSpc>
              <a:spcBef>
                <a:spcPts val="500"/>
              </a:spcBef>
              <a:spcAft>
                <a:spcPts val="0"/>
              </a:spcAft>
              <a:buClr>
                <a:srgbClr val="C00000"/>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rgbClr val="2F5496"/>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1" name="Google Shape;81;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4"/>
          <p:cNvSpPr txBox="1">
            <a:spLocks noGrp="1"/>
          </p:cNvSpPr>
          <p:nvPr>
            <p:ph type="sldNum" idx="12"/>
          </p:nvPr>
        </p:nvSpPr>
        <p:spPr>
          <a:xfrm>
            <a:off x="838198" y="6356349"/>
            <a:ext cx="296663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3">
            <a:alphaModFix/>
          </a:blip>
          <a:srcRect/>
          <a:stretch/>
        </p:blipFill>
        <p:spPr>
          <a:xfrm>
            <a:off x="1843088" y="-29206"/>
            <a:ext cx="10348912" cy="6900654"/>
          </a:xfrm>
          <a:prstGeom prst="rect">
            <a:avLst/>
          </a:prstGeom>
          <a:noFill/>
          <a:ln>
            <a:noFill/>
          </a:ln>
        </p:spPr>
      </p:pic>
      <p:sp>
        <p:nvSpPr>
          <p:cNvPr id="11" name="Google Shape;11;p1"/>
          <p:cNvSpPr/>
          <p:nvPr/>
        </p:nvSpPr>
        <p:spPr>
          <a:xfrm>
            <a:off x="-195072" y="-81107"/>
            <a:ext cx="5478274" cy="7033662"/>
          </a:xfrm>
          <a:custGeom>
            <a:avLst/>
            <a:gdLst/>
            <a:ahLst/>
            <a:cxnLst/>
            <a:rect l="l" t="t" r="r" b="b"/>
            <a:pathLst>
              <a:path w="5351929" h="6871447" extrusionOk="0">
                <a:moveTo>
                  <a:pt x="0" y="0"/>
                </a:moveTo>
                <a:lnTo>
                  <a:pt x="5351929" y="0"/>
                </a:lnTo>
                <a:lnTo>
                  <a:pt x="3482788" y="6871447"/>
                </a:lnTo>
                <a:lnTo>
                  <a:pt x="0" y="6858000"/>
                </a:lnTo>
                <a:lnTo>
                  <a:pt x="0" y="0"/>
                </a:lnTo>
                <a:close/>
              </a:path>
            </a:pathLst>
          </a:custGeom>
          <a:solidFill>
            <a:srgbClr val="E021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 name="Google Shape;12;p1"/>
          <p:cNvSpPr/>
          <p:nvPr/>
        </p:nvSpPr>
        <p:spPr>
          <a:xfrm>
            <a:off x="1358590" y="-516404"/>
            <a:ext cx="1003609" cy="1817649"/>
          </a:xfrm>
          <a:prstGeom prst="parallelogram">
            <a:avLst>
              <a:gd name="adj" fmla="val 48770"/>
            </a:avLst>
          </a:prstGeom>
          <a:solidFill>
            <a:srgbClr val="042D5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 </a:t>
            </a:r>
            <a:endParaRPr/>
          </a:p>
        </p:txBody>
      </p:sp>
      <p:pic>
        <p:nvPicPr>
          <p:cNvPr id="13" name="Google Shape;13;p1"/>
          <p:cNvPicPr preferRelativeResize="0"/>
          <p:nvPr/>
        </p:nvPicPr>
        <p:blipFill rotWithShape="1">
          <a:blip r:embed="rId4">
            <a:alphaModFix/>
          </a:blip>
          <a:srcRect/>
          <a:stretch/>
        </p:blipFill>
        <p:spPr>
          <a:xfrm>
            <a:off x="6096000" y="5774930"/>
            <a:ext cx="1828800" cy="1828800"/>
          </a:xfrm>
          <a:prstGeom prst="rect">
            <a:avLst/>
          </a:prstGeom>
          <a:noFill/>
          <a:ln>
            <a:noFill/>
          </a:ln>
        </p:spPr>
      </p:pic>
      <p:pic>
        <p:nvPicPr>
          <p:cNvPr id="14" name="Google Shape;14;p1"/>
          <p:cNvPicPr preferRelativeResize="0"/>
          <p:nvPr/>
        </p:nvPicPr>
        <p:blipFill rotWithShape="1">
          <a:blip r:embed="rId5">
            <a:alphaModFix/>
          </a:blip>
          <a:srcRect/>
          <a:stretch/>
        </p:blipFill>
        <p:spPr>
          <a:xfrm>
            <a:off x="8699966" y="5659423"/>
            <a:ext cx="3076264" cy="87647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
        <p:cNvGrpSpPr/>
        <p:nvPr/>
      </p:nvGrpSpPr>
      <p:grpSpPr>
        <a:xfrm>
          <a:off x="0" y="0"/>
          <a:ext cx="0" cy="0"/>
          <a:chOff x="0" y="0"/>
          <a:chExt cx="0" cy="0"/>
        </a:xfrm>
      </p:grpSpPr>
      <p:sp>
        <p:nvSpPr>
          <p:cNvPr id="23" name="Google Shape;23;p5"/>
          <p:cNvSpPr txBox="1">
            <a:spLocks noGrp="1"/>
          </p:cNvSpPr>
          <p:nvPr>
            <p:ph type="body" idx="1"/>
          </p:nvPr>
        </p:nvSpPr>
        <p:spPr>
          <a:xfrm>
            <a:off x="838200" y="1665911"/>
            <a:ext cx="10515600" cy="4511051"/>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rgbClr val="2F5496"/>
              </a:buClr>
              <a:buSzPts val="2800"/>
              <a:buFont typeface="Arial"/>
              <a:buChar char="•"/>
              <a:defRPr sz="2800" b="0" i="0" u="none" strike="noStrike" cap="none">
                <a:solidFill>
                  <a:srgbClr val="2F5496"/>
                </a:solidFill>
                <a:latin typeface="Arial"/>
                <a:ea typeface="Arial"/>
                <a:cs typeface="Arial"/>
                <a:sym typeface="Arial"/>
              </a:defRPr>
            </a:lvl2pPr>
            <a:lvl3pPr marL="1371600" marR="0" lvl="2" indent="-381000" algn="l" rtl="0">
              <a:lnSpc>
                <a:spcPct val="90000"/>
              </a:lnSpc>
              <a:spcBef>
                <a:spcPts val="500"/>
              </a:spcBef>
              <a:spcAft>
                <a:spcPts val="0"/>
              </a:spcAft>
              <a:buClr>
                <a:srgbClr val="C00000"/>
              </a:buClr>
              <a:buSzPts val="2400"/>
              <a:buFont typeface="Arial"/>
              <a:buChar char="•"/>
              <a:defRPr sz="2400" b="0" i="0" u="none" strike="noStrike" cap="none">
                <a:solidFill>
                  <a:srgbClr val="C00000"/>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rgbClr val="2F5496"/>
              </a:buClr>
              <a:buSzPts val="2000"/>
              <a:buFont typeface="Arial"/>
              <a:buChar char="•"/>
              <a:defRPr sz="2000" b="0" i="0" u="none" strike="noStrike" cap="none">
                <a:solidFill>
                  <a:srgbClr val="2F549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Google Shape;24;p5"/>
          <p:cNvSpPr/>
          <p:nvPr/>
        </p:nvSpPr>
        <p:spPr>
          <a:xfrm>
            <a:off x="513509" y="0"/>
            <a:ext cx="649381" cy="1817649"/>
          </a:xfrm>
          <a:custGeom>
            <a:avLst/>
            <a:gdLst/>
            <a:ahLst/>
            <a:cxnLst/>
            <a:rect l="l" t="t" r="r" b="b"/>
            <a:pathLst>
              <a:path w="649381" h="1817649" extrusionOk="0">
                <a:moveTo>
                  <a:pt x="0" y="1809411"/>
                </a:moveTo>
                <a:lnTo>
                  <a:pt x="486797" y="2663"/>
                </a:lnTo>
                <a:lnTo>
                  <a:pt x="649381" y="0"/>
                </a:lnTo>
                <a:lnTo>
                  <a:pt x="159921" y="1817649"/>
                </a:lnTo>
                <a:lnTo>
                  <a:pt x="0" y="1809411"/>
                </a:lnTo>
                <a:close/>
              </a:path>
            </a:pathLst>
          </a:custGeom>
          <a:solidFill>
            <a:srgbClr val="E021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 </a:t>
            </a:r>
            <a:endParaRPr/>
          </a:p>
        </p:txBody>
      </p:sp>
      <p:sp>
        <p:nvSpPr>
          <p:cNvPr id="25" name="Google Shape;25;p5"/>
          <p:cNvSpPr/>
          <p:nvPr/>
        </p:nvSpPr>
        <p:spPr>
          <a:xfrm>
            <a:off x="2598" y="208616"/>
            <a:ext cx="11964257" cy="982720"/>
          </a:xfrm>
          <a:custGeom>
            <a:avLst/>
            <a:gdLst/>
            <a:ahLst/>
            <a:cxnLst/>
            <a:rect l="l" t="t" r="r" b="b"/>
            <a:pathLst>
              <a:path w="7912660" h="495647" extrusionOk="0">
                <a:moveTo>
                  <a:pt x="0" y="0"/>
                </a:moveTo>
                <a:lnTo>
                  <a:pt x="7912660" y="0"/>
                </a:lnTo>
                <a:lnTo>
                  <a:pt x="7772617" y="495647"/>
                </a:lnTo>
                <a:lnTo>
                  <a:pt x="0" y="495647"/>
                </a:lnTo>
                <a:lnTo>
                  <a:pt x="0" y="0"/>
                </a:lnTo>
                <a:close/>
              </a:path>
            </a:pathLst>
          </a:custGeom>
          <a:solidFill>
            <a:srgbClr val="0F4B9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 name="Google Shape;26;p5"/>
          <p:cNvSpPr txBox="1">
            <a:spLocks noGrp="1"/>
          </p:cNvSpPr>
          <p:nvPr>
            <p:ph type="title"/>
          </p:nvPr>
        </p:nvSpPr>
        <p:spPr>
          <a:xfrm>
            <a:off x="365137" y="385161"/>
            <a:ext cx="11313354" cy="673261"/>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D8E2F3"/>
              </a:buClr>
              <a:buSzPts val="3600"/>
              <a:buFont typeface="Arial"/>
              <a:buNone/>
              <a:defRPr sz="3600" b="0" i="0" u="none" strike="noStrike" cap="none">
                <a:solidFill>
                  <a:srgbClr val="D8E2F3"/>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27" name="Google Shape;27;p5"/>
          <p:cNvPicPr preferRelativeResize="0"/>
          <p:nvPr/>
        </p:nvPicPr>
        <p:blipFill rotWithShape="1">
          <a:blip r:embed="rId7">
            <a:alphaModFix/>
          </a:blip>
          <a:srcRect/>
          <a:stretch/>
        </p:blipFill>
        <p:spPr>
          <a:xfrm>
            <a:off x="6479583" y="5624510"/>
            <a:ext cx="1828800" cy="1828800"/>
          </a:xfrm>
          <a:prstGeom prst="rect">
            <a:avLst/>
          </a:prstGeom>
          <a:noFill/>
          <a:ln>
            <a:noFill/>
          </a:ln>
        </p:spPr>
      </p:pic>
      <p:sp>
        <p:nvSpPr>
          <p:cNvPr id="28" name="Google Shape;28;p5"/>
          <p:cNvSpPr txBox="1">
            <a:spLocks noGrp="1"/>
          </p:cNvSpPr>
          <p:nvPr>
            <p:ph type="ftr" idx="11"/>
          </p:nvPr>
        </p:nvSpPr>
        <p:spPr>
          <a:xfrm>
            <a:off x="935710" y="6384114"/>
            <a:ext cx="409349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400">
                <a:solidFill>
                  <a:srgbClr val="2F5496"/>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30" name="Google Shape;30;p5" descr="A close up of a logo&#10;&#10;Description automatically generated"/>
          <p:cNvPicPr preferRelativeResize="0"/>
          <p:nvPr/>
        </p:nvPicPr>
        <p:blipFill rotWithShape="1">
          <a:blip r:embed="rId8">
            <a:alphaModFix/>
          </a:blip>
          <a:srcRect/>
          <a:stretch/>
        </p:blipFill>
        <p:spPr>
          <a:xfrm>
            <a:off x="8802007" y="5828506"/>
            <a:ext cx="3035300" cy="8763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4" r:id="rId4"/>
    <p:sldLayoutId id="2147483658"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fred.stlouisfed.org/graph/?g=IVYa"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cep.lse.ac.uk/pubs/download/cepcovid-19-026.pdf"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washingtonpost.com/outlook/2020/03/10/why-coronavirus-response-seems-so-outsized/?itid=lk_inline_manual_15"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hyperlink" Target="https://www.washingtonpost.com/outlook/2020/06/15/are-americans-hard-wired-spread-coronavirus/?itid=lk_inline_manual_15"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7"/>
          <p:cNvSpPr txBox="1"/>
          <p:nvPr/>
        </p:nvSpPr>
        <p:spPr>
          <a:xfrm>
            <a:off x="354361" y="5932627"/>
            <a:ext cx="6171230" cy="50297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dirty="0">
                <a:solidFill>
                  <a:schemeClr val="lt1"/>
                </a:solidFill>
              </a:rPr>
              <a:t>December 17</a:t>
            </a:r>
            <a:r>
              <a:rPr lang="en-US" sz="2800" b="1" i="0" u="none" strike="noStrike" cap="none" dirty="0">
                <a:solidFill>
                  <a:schemeClr val="lt1"/>
                </a:solidFill>
                <a:latin typeface="Arial"/>
                <a:ea typeface="Arial"/>
                <a:cs typeface="Arial"/>
                <a:sym typeface="Arial"/>
              </a:rPr>
              <a:t>, 2021</a:t>
            </a:r>
            <a:endParaRPr sz="2800" b="1" dirty="0">
              <a:solidFill>
                <a:schemeClr val="lt1"/>
              </a:solidFill>
              <a:latin typeface="Arial"/>
              <a:ea typeface="Arial"/>
              <a:cs typeface="Arial"/>
              <a:sym typeface="Arial"/>
            </a:endParaRPr>
          </a:p>
        </p:txBody>
      </p:sp>
      <p:sp>
        <p:nvSpPr>
          <p:cNvPr id="144" name="Google Shape;144;p27"/>
          <p:cNvSpPr txBox="1"/>
          <p:nvPr/>
        </p:nvSpPr>
        <p:spPr>
          <a:xfrm>
            <a:off x="-172995" y="1270000"/>
            <a:ext cx="12364995" cy="3947234"/>
          </a:xfrm>
          <a:prstGeom prst="rect">
            <a:avLst/>
          </a:prstGeom>
          <a:noFill/>
          <a:ln>
            <a:noFill/>
          </a:ln>
        </p:spPr>
        <p:txBody>
          <a:bodyPr spcFirstLastPara="1" wrap="square" lIns="91425" tIns="45700" rIns="91425" bIns="45700" anchor="t" anchorCtr="0">
            <a:noAutofit/>
          </a:bodyPr>
          <a:lstStyle/>
          <a:p>
            <a:pPr marL="0" marR="0" lvl="0" indent="0" algn="ctr" rtl="0">
              <a:lnSpc>
                <a:spcPct val="85227"/>
              </a:lnSpc>
              <a:spcBef>
                <a:spcPts val="0"/>
              </a:spcBef>
              <a:spcAft>
                <a:spcPts val="0"/>
              </a:spcAft>
              <a:buNone/>
            </a:pPr>
            <a:r>
              <a:rPr lang="en-US" sz="8000" i="1" dirty="0">
                <a:solidFill>
                  <a:srgbClr val="FFFFFF"/>
                </a:solidFill>
                <a:latin typeface="Times"/>
                <a:ea typeface="Times"/>
                <a:cs typeface="Times"/>
                <a:sym typeface="Times"/>
              </a:rPr>
              <a:t>Economic Update &amp; </a:t>
            </a:r>
          </a:p>
          <a:p>
            <a:pPr marL="0" marR="0" lvl="0" indent="0" algn="ctr" rtl="0">
              <a:lnSpc>
                <a:spcPct val="85227"/>
              </a:lnSpc>
              <a:spcBef>
                <a:spcPts val="0"/>
              </a:spcBef>
              <a:spcAft>
                <a:spcPts val="0"/>
              </a:spcAft>
              <a:buNone/>
            </a:pPr>
            <a:r>
              <a:rPr lang="en-US" sz="8000" i="1" dirty="0">
                <a:solidFill>
                  <a:srgbClr val="FFFFFF"/>
                </a:solidFill>
                <a:latin typeface="Times"/>
                <a:ea typeface="Times"/>
                <a:cs typeface="Times"/>
                <a:sym typeface="Times"/>
              </a:rPr>
              <a:t>Tax Council Report</a:t>
            </a:r>
            <a:endParaRPr sz="6600" i="1" dirty="0">
              <a:solidFill>
                <a:srgbClr val="FFFFFF"/>
              </a:solidFill>
              <a:latin typeface="Times"/>
              <a:ea typeface="Times"/>
              <a:cs typeface="Times"/>
              <a:sym typeface="Times"/>
            </a:endParaRPr>
          </a:p>
          <a:p>
            <a:pPr marL="0" marR="0" lvl="0" indent="0" algn="ctr" rtl="0">
              <a:spcBef>
                <a:spcPts val="0"/>
              </a:spcBef>
              <a:spcAft>
                <a:spcPts val="0"/>
              </a:spcAft>
              <a:buNone/>
            </a:pPr>
            <a:endParaRPr sz="2000" dirty="0">
              <a:solidFill>
                <a:srgbClr val="FFFFFF"/>
              </a:solidFill>
              <a:latin typeface="Times"/>
              <a:ea typeface="Times"/>
              <a:cs typeface="Times"/>
              <a:sym typeface="Times"/>
            </a:endParaRPr>
          </a:p>
          <a:p>
            <a:pPr marL="0" marR="0" lvl="0" indent="0" algn="ctr" rtl="0">
              <a:spcBef>
                <a:spcPts val="0"/>
              </a:spcBef>
              <a:spcAft>
                <a:spcPts val="0"/>
              </a:spcAft>
              <a:buNone/>
            </a:pPr>
            <a:r>
              <a:rPr lang="en-US" sz="2000" dirty="0">
                <a:solidFill>
                  <a:srgbClr val="FFFFFF"/>
                </a:solidFill>
                <a:latin typeface="Times"/>
                <a:ea typeface="Times"/>
                <a:cs typeface="Times"/>
                <a:sym typeface="Times"/>
              </a:rPr>
              <a:t>Donna K. Ginther</a:t>
            </a:r>
            <a:endParaRPr dirty="0"/>
          </a:p>
          <a:p>
            <a:pPr marL="0" marR="0" lvl="0" indent="0" algn="ctr" rtl="0">
              <a:spcBef>
                <a:spcPts val="0"/>
              </a:spcBef>
              <a:spcAft>
                <a:spcPts val="0"/>
              </a:spcAft>
              <a:buNone/>
            </a:pPr>
            <a:r>
              <a:rPr lang="en-US" sz="2000" dirty="0">
                <a:solidFill>
                  <a:srgbClr val="FFFFFF"/>
                </a:solidFill>
                <a:latin typeface="Times"/>
                <a:ea typeface="Times"/>
                <a:cs typeface="Times"/>
                <a:sym typeface="Times"/>
              </a:rPr>
              <a:t>Roy A. Roberts Distinguished Professor of Economics</a:t>
            </a:r>
            <a:endParaRPr dirty="0"/>
          </a:p>
          <a:p>
            <a:pPr marL="0" marR="0" lvl="0" indent="0" algn="ctr" rtl="0">
              <a:spcBef>
                <a:spcPts val="0"/>
              </a:spcBef>
              <a:spcAft>
                <a:spcPts val="0"/>
              </a:spcAft>
              <a:buNone/>
            </a:pPr>
            <a:r>
              <a:rPr lang="en-US" sz="2000" dirty="0">
                <a:solidFill>
                  <a:srgbClr val="FFFFFF"/>
                </a:solidFill>
                <a:latin typeface="Times"/>
                <a:ea typeface="Times"/>
                <a:cs typeface="Times"/>
                <a:sym typeface="Times"/>
              </a:rPr>
              <a:t>Director, Institute for Policy &amp; Social Research, University of Kansas</a:t>
            </a:r>
            <a:endParaRPr dirty="0"/>
          </a:p>
          <a:p>
            <a:pPr marL="0" marR="0" lvl="0" indent="0" algn="ctr" rtl="0">
              <a:spcBef>
                <a:spcPts val="0"/>
              </a:spcBef>
              <a:spcAft>
                <a:spcPts val="0"/>
              </a:spcAft>
              <a:buNone/>
            </a:pPr>
            <a:r>
              <a:rPr lang="en-US" sz="2000" dirty="0">
                <a:solidFill>
                  <a:srgbClr val="FFFFFF"/>
                </a:solidFill>
                <a:latin typeface="Times"/>
                <a:ea typeface="Times"/>
                <a:cs typeface="Times"/>
                <a:sym typeface="Times"/>
              </a:rPr>
              <a:t>Research Associate, National Bureau of Economic Research</a:t>
            </a:r>
            <a:endParaRPr dirty="0"/>
          </a:p>
        </p:txBody>
      </p:sp>
      <p:sp>
        <p:nvSpPr>
          <p:cNvPr id="145" name="Google Shape;145;p27"/>
          <p:cNvSpPr/>
          <p:nvPr/>
        </p:nvSpPr>
        <p:spPr>
          <a:xfrm>
            <a:off x="1270000" y="1270000"/>
            <a:ext cx="63500" cy="76200"/>
          </a:xfrm>
          <a:prstGeom prst="rect">
            <a:avLst/>
          </a:prstGeom>
          <a:noFill/>
          <a:ln>
            <a:noFill/>
          </a:ln>
        </p:spPr>
      </p:sp>
      <p:sp>
        <p:nvSpPr>
          <p:cNvPr id="146" name="Google Shape;146;p27"/>
          <p:cNvSpPr/>
          <p:nvPr/>
        </p:nvSpPr>
        <p:spPr>
          <a:xfrm>
            <a:off x="1270000" y="1270000"/>
            <a:ext cx="63500" cy="76200"/>
          </a:xfrm>
          <a:prstGeom prst="rect">
            <a:avLst/>
          </a:prstGeom>
          <a:noFill/>
          <a:ln>
            <a:noFill/>
          </a:ln>
        </p:spPr>
      </p:sp>
      <p:sp>
        <p:nvSpPr>
          <p:cNvPr id="147" name="Google Shape;147;p27"/>
          <p:cNvSpPr/>
          <p:nvPr/>
        </p:nvSpPr>
        <p:spPr>
          <a:xfrm>
            <a:off x="1270000" y="1270000"/>
            <a:ext cx="63500" cy="76200"/>
          </a:xfrm>
          <a:prstGeom prst="rect">
            <a:avLst/>
          </a:prstGeom>
          <a:noFill/>
          <a:ln>
            <a:noFill/>
          </a:ln>
        </p:spPr>
      </p:sp>
      <p:sp>
        <p:nvSpPr>
          <p:cNvPr id="148" name="Google Shape;148;p27"/>
          <p:cNvSpPr/>
          <p:nvPr/>
        </p:nvSpPr>
        <p:spPr>
          <a:xfrm>
            <a:off x="1270000" y="1270000"/>
            <a:ext cx="63500" cy="76200"/>
          </a:xfrm>
          <a:prstGeom prst="rect">
            <a:avLst/>
          </a:prstGeom>
          <a:noFill/>
          <a:ln>
            <a:noFill/>
          </a:ln>
        </p:spPr>
      </p:sp>
      <p:sp>
        <p:nvSpPr>
          <p:cNvPr id="149" name="Google Shape;149;p27"/>
          <p:cNvSpPr/>
          <p:nvPr/>
        </p:nvSpPr>
        <p:spPr>
          <a:xfrm>
            <a:off x="1270000" y="1270000"/>
            <a:ext cx="63500" cy="76200"/>
          </a:xfrm>
          <a:prstGeom prst="rect">
            <a:avLst/>
          </a:prstGeom>
          <a:noFill/>
          <a:ln>
            <a:noFill/>
          </a:ln>
        </p:spPr>
      </p:sp>
      <p:sp>
        <p:nvSpPr>
          <p:cNvPr id="150" name="Google Shape;150;p27"/>
          <p:cNvSpPr/>
          <p:nvPr/>
        </p:nvSpPr>
        <p:spPr>
          <a:xfrm>
            <a:off x="1270000" y="1270000"/>
            <a:ext cx="63500" cy="76200"/>
          </a:xfrm>
          <a:prstGeom prst="rect">
            <a:avLst/>
          </a:prstGeom>
          <a:noFill/>
          <a:ln>
            <a:noFill/>
          </a:ln>
        </p:spPr>
      </p:sp>
      <p:sp>
        <p:nvSpPr>
          <p:cNvPr id="151" name="Google Shape;151;p27"/>
          <p:cNvSpPr/>
          <p:nvPr/>
        </p:nvSpPr>
        <p:spPr>
          <a:xfrm>
            <a:off x="1270000" y="1270000"/>
            <a:ext cx="63500" cy="76200"/>
          </a:xfrm>
          <a:prstGeom prst="rect">
            <a:avLst/>
          </a:prstGeom>
          <a:noFill/>
          <a:ln>
            <a:noFill/>
          </a:ln>
        </p:spPr>
      </p:sp>
      <p:sp>
        <p:nvSpPr>
          <p:cNvPr id="152" name="Google Shape;152;p27"/>
          <p:cNvSpPr/>
          <p:nvPr/>
        </p:nvSpPr>
        <p:spPr>
          <a:xfrm>
            <a:off x="1270000" y="1270000"/>
            <a:ext cx="63500" cy="76200"/>
          </a:xfrm>
          <a:prstGeom prst="rect">
            <a:avLst/>
          </a:prstGeom>
          <a:noFill/>
          <a:ln>
            <a:noFill/>
          </a:ln>
        </p:spPr>
      </p:sp>
      <p:sp>
        <p:nvSpPr>
          <p:cNvPr id="153" name="Google Shape;153;p27"/>
          <p:cNvSpPr/>
          <p:nvPr/>
        </p:nvSpPr>
        <p:spPr>
          <a:xfrm>
            <a:off x="1270000" y="1270000"/>
            <a:ext cx="63500" cy="76200"/>
          </a:xfrm>
          <a:prstGeom prst="rect">
            <a:avLst/>
          </a:prstGeom>
          <a:noFill/>
          <a:ln>
            <a:noFill/>
          </a:ln>
        </p:spPr>
      </p:sp>
      <p:sp>
        <p:nvSpPr>
          <p:cNvPr id="154" name="Google Shape;154;p27"/>
          <p:cNvSpPr/>
          <p:nvPr/>
        </p:nvSpPr>
        <p:spPr>
          <a:xfrm>
            <a:off x="1270000" y="1270000"/>
            <a:ext cx="63500" cy="76200"/>
          </a:xfrm>
          <a:prstGeom prst="rect">
            <a:avLst/>
          </a:prstGeom>
          <a:noFill/>
          <a:ln>
            <a:noFill/>
          </a:ln>
        </p:spPr>
      </p:sp>
      <p:sp>
        <p:nvSpPr>
          <p:cNvPr id="155" name="Google Shape;155;p27"/>
          <p:cNvSpPr/>
          <p:nvPr/>
        </p:nvSpPr>
        <p:spPr>
          <a:xfrm>
            <a:off x="1270000" y="1270000"/>
            <a:ext cx="63500" cy="76200"/>
          </a:xfrm>
          <a:prstGeom prst="rect">
            <a:avLst/>
          </a:prstGeom>
          <a:noFill/>
          <a:ln>
            <a:noFill/>
          </a:ln>
        </p:spPr>
      </p:sp>
      <p:sp>
        <p:nvSpPr>
          <p:cNvPr id="156" name="Google Shape;156;p27"/>
          <p:cNvSpPr/>
          <p:nvPr/>
        </p:nvSpPr>
        <p:spPr>
          <a:xfrm>
            <a:off x="1270000" y="1270000"/>
            <a:ext cx="63500" cy="76200"/>
          </a:xfrm>
          <a:prstGeom prst="rect">
            <a:avLst/>
          </a:prstGeom>
          <a:noFill/>
          <a:ln>
            <a:noFill/>
          </a:ln>
        </p:spPr>
      </p:sp>
      <p:sp>
        <p:nvSpPr>
          <p:cNvPr id="157" name="Google Shape;157;p27"/>
          <p:cNvSpPr/>
          <p:nvPr/>
        </p:nvSpPr>
        <p:spPr>
          <a:xfrm>
            <a:off x="1270000" y="1270000"/>
            <a:ext cx="63500" cy="76200"/>
          </a:xfrm>
          <a:prstGeom prst="rect">
            <a:avLst/>
          </a:prstGeom>
          <a:noFill/>
          <a:ln>
            <a:noFill/>
          </a:ln>
        </p:spPr>
      </p:sp>
      <p:sp>
        <p:nvSpPr>
          <p:cNvPr id="158" name="Google Shape;158;p27"/>
          <p:cNvSpPr/>
          <p:nvPr/>
        </p:nvSpPr>
        <p:spPr>
          <a:xfrm>
            <a:off x="1270000" y="1270000"/>
            <a:ext cx="63500" cy="76200"/>
          </a:xfrm>
          <a:prstGeom prst="rect">
            <a:avLst/>
          </a:prstGeom>
          <a:noFill/>
          <a:ln>
            <a:noFill/>
          </a:ln>
        </p:spPr>
      </p:sp>
      <p:sp>
        <p:nvSpPr>
          <p:cNvPr id="159" name="Google Shape;159;p27"/>
          <p:cNvSpPr/>
          <p:nvPr/>
        </p:nvSpPr>
        <p:spPr>
          <a:xfrm>
            <a:off x="1270000" y="1270000"/>
            <a:ext cx="63500" cy="76200"/>
          </a:xfrm>
          <a:prstGeom prst="rect">
            <a:avLst/>
          </a:prstGeom>
          <a:noFill/>
          <a:ln>
            <a:noFill/>
          </a:ln>
        </p:spPr>
      </p:sp>
      <p:sp>
        <p:nvSpPr>
          <p:cNvPr id="160" name="Google Shape;160;p27"/>
          <p:cNvSpPr/>
          <p:nvPr/>
        </p:nvSpPr>
        <p:spPr>
          <a:xfrm>
            <a:off x="1270000" y="1270000"/>
            <a:ext cx="63500" cy="76200"/>
          </a:xfrm>
          <a:prstGeom prst="rect">
            <a:avLst/>
          </a:prstGeom>
          <a:noFill/>
          <a:ln>
            <a:noFill/>
          </a:ln>
        </p:spPr>
      </p:sp>
      <p:sp>
        <p:nvSpPr>
          <p:cNvPr id="161" name="Google Shape;161;p27"/>
          <p:cNvSpPr/>
          <p:nvPr/>
        </p:nvSpPr>
        <p:spPr>
          <a:xfrm>
            <a:off x="1270000" y="1270000"/>
            <a:ext cx="63500" cy="76200"/>
          </a:xfrm>
          <a:prstGeom prst="rect">
            <a:avLst/>
          </a:prstGeom>
          <a:noFill/>
          <a:ln>
            <a:noFill/>
          </a:ln>
        </p:spPr>
      </p:sp>
      <p:sp>
        <p:nvSpPr>
          <p:cNvPr id="162" name="Google Shape;162;p27"/>
          <p:cNvSpPr/>
          <p:nvPr/>
        </p:nvSpPr>
        <p:spPr>
          <a:xfrm>
            <a:off x="1270000" y="1270000"/>
            <a:ext cx="63500" cy="76200"/>
          </a:xfrm>
          <a:prstGeom prst="rect">
            <a:avLst/>
          </a:prstGeom>
          <a:noFill/>
          <a:ln>
            <a:noFill/>
          </a:ln>
        </p:spPr>
      </p:sp>
      <p:pic>
        <p:nvPicPr>
          <p:cNvPr id="3" name="Picture 2">
            <a:extLst>
              <a:ext uri="{FF2B5EF4-FFF2-40B4-BE49-F238E27FC236}">
                <a16:creationId xmlns:a16="http://schemas.microsoft.com/office/drawing/2014/main" id="{5DA000E7-5E05-844B-B48F-9A81D8E5ECAE}"/>
              </a:ext>
            </a:extLst>
          </p:cNvPr>
          <p:cNvPicPr>
            <a:picLocks noChangeAspect="1"/>
          </p:cNvPicPr>
          <p:nvPr/>
        </p:nvPicPr>
        <p:blipFill>
          <a:blip r:embed="rId3"/>
          <a:stretch>
            <a:fillRect/>
          </a:stretch>
        </p:blipFill>
        <p:spPr>
          <a:xfrm>
            <a:off x="1270000" y="1270000"/>
            <a:ext cx="63500" cy="76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213C-65D4-4947-9924-9A63CAC8D529}"/>
              </a:ext>
            </a:extLst>
          </p:cNvPr>
          <p:cNvSpPr>
            <a:spLocks noGrp="1"/>
          </p:cNvSpPr>
          <p:nvPr>
            <p:ph type="title"/>
          </p:nvPr>
        </p:nvSpPr>
        <p:spPr>
          <a:xfrm>
            <a:off x="357052" y="333418"/>
            <a:ext cx="11477896" cy="673261"/>
          </a:xfrm>
        </p:spPr>
        <p:txBody>
          <a:bodyPr anchor="ctr">
            <a:normAutofit/>
          </a:bodyPr>
          <a:lstStyle/>
          <a:p>
            <a:r>
              <a:rPr lang="en-US" dirty="0"/>
              <a:t>Industrial Production &amp; Retail Sales in November</a:t>
            </a:r>
          </a:p>
        </p:txBody>
      </p:sp>
      <p:sp>
        <p:nvSpPr>
          <p:cNvPr id="3" name="Content Placeholder 2">
            <a:extLst>
              <a:ext uri="{FF2B5EF4-FFF2-40B4-BE49-F238E27FC236}">
                <a16:creationId xmlns:a16="http://schemas.microsoft.com/office/drawing/2014/main" id="{5736857B-CEE1-BF41-B87A-18E8EDFD16EC}"/>
              </a:ext>
            </a:extLst>
          </p:cNvPr>
          <p:cNvSpPr>
            <a:spLocks noGrp="1"/>
          </p:cNvSpPr>
          <p:nvPr>
            <p:ph sz="half" idx="2"/>
          </p:nvPr>
        </p:nvSpPr>
        <p:spPr>
          <a:xfrm>
            <a:off x="6770429" y="1405995"/>
            <a:ext cx="5181600" cy="4351338"/>
          </a:xfrm>
        </p:spPr>
        <p:txBody>
          <a:bodyPr>
            <a:normAutofit/>
          </a:bodyPr>
          <a:lstStyle/>
          <a:p>
            <a:pPr fontAlgn="base"/>
            <a:r>
              <a:rPr lang="en-US" sz="2800" dirty="0"/>
              <a:t>Compared to a year ago, retail sales were up 10% in November. </a:t>
            </a:r>
          </a:p>
          <a:p>
            <a:pPr fontAlgn="base"/>
            <a:r>
              <a:rPr lang="en-US" sz="2800" dirty="0"/>
              <a:t>Compared to a year ago, industrial production is up 5.1%.</a:t>
            </a:r>
          </a:p>
          <a:p>
            <a:pPr fontAlgn="base"/>
            <a:r>
              <a:rPr lang="en-US" sz="2800" dirty="0"/>
              <a:t>Sales and production have fully recovered.</a:t>
            </a:r>
          </a:p>
          <a:p>
            <a:pPr lvl="1"/>
            <a:endParaRPr lang="en-US" dirty="0"/>
          </a:p>
          <a:p>
            <a:endParaRPr lang="en-US" sz="2700" dirty="0"/>
          </a:p>
          <a:p>
            <a:endParaRPr lang="en-US" sz="2700" dirty="0"/>
          </a:p>
        </p:txBody>
      </p:sp>
      <p:sp>
        <p:nvSpPr>
          <p:cNvPr id="4" name="TextBox 3">
            <a:extLst>
              <a:ext uri="{FF2B5EF4-FFF2-40B4-BE49-F238E27FC236}">
                <a16:creationId xmlns:a16="http://schemas.microsoft.com/office/drawing/2014/main" id="{222A3EFF-BB63-B049-A0F3-A699DCCEBE4E}"/>
              </a:ext>
            </a:extLst>
          </p:cNvPr>
          <p:cNvSpPr txBox="1"/>
          <p:nvPr/>
        </p:nvSpPr>
        <p:spPr>
          <a:xfrm>
            <a:off x="3180681" y="6443105"/>
            <a:ext cx="2053767" cy="246221"/>
          </a:xfrm>
          <a:prstGeom prst="rect">
            <a:avLst/>
          </a:prstGeom>
          <a:noFill/>
        </p:spPr>
        <p:txBody>
          <a:bodyPr wrap="none" rtlCol="0">
            <a:spAutoFit/>
          </a:bodyPr>
          <a:lstStyle/>
          <a:p>
            <a:r>
              <a:rPr lang="en-US" sz="1000" dirty="0"/>
              <a:t>Source: https://</a:t>
            </a:r>
            <a:r>
              <a:rPr lang="en-US" sz="1000" dirty="0" err="1"/>
              <a:t>fred.stlouisfed.org</a:t>
            </a:r>
            <a:endParaRPr lang="en-US" sz="1000" dirty="0"/>
          </a:p>
        </p:txBody>
      </p:sp>
      <p:sp>
        <p:nvSpPr>
          <p:cNvPr id="5" name="Rectangle 4">
            <a:extLst>
              <a:ext uri="{FF2B5EF4-FFF2-40B4-BE49-F238E27FC236}">
                <a16:creationId xmlns:a16="http://schemas.microsoft.com/office/drawing/2014/main" id="{2ECCDBA3-F9BC-364B-A3FD-9C3047E3B674}"/>
              </a:ext>
            </a:extLst>
          </p:cNvPr>
          <p:cNvSpPr/>
          <p:nvPr/>
        </p:nvSpPr>
        <p:spPr>
          <a:xfrm>
            <a:off x="5978820" y="3275112"/>
            <a:ext cx="234360" cy="307777"/>
          </a:xfrm>
          <a:prstGeom prst="rect">
            <a:avLst/>
          </a:prstGeom>
        </p:spPr>
        <p:txBody>
          <a:bodyPr wrap="none">
            <a:spAutoFit/>
          </a:bodyPr>
          <a:lstStyle/>
          <a:p>
            <a:r>
              <a:rPr lang="en-US"/>
              <a:t> </a:t>
            </a:r>
          </a:p>
        </p:txBody>
      </p:sp>
      <p:sp>
        <p:nvSpPr>
          <p:cNvPr id="8" name="Google Shape;35;p6">
            <a:extLst>
              <a:ext uri="{FF2B5EF4-FFF2-40B4-BE49-F238E27FC236}">
                <a16:creationId xmlns:a16="http://schemas.microsoft.com/office/drawing/2014/main" id="{9AA70679-E6CF-AF4A-8B96-F66DAF8553A1}"/>
              </a:ext>
            </a:extLst>
          </p:cNvPr>
          <p:cNvSpPr txBox="1"/>
          <p:nvPr/>
        </p:nvSpPr>
        <p:spPr>
          <a:xfrm>
            <a:off x="300630" y="6444476"/>
            <a:ext cx="2229649"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200">
                <a:solidFill>
                  <a:srgbClr val="2F5496"/>
                </a:solidFill>
                <a:latin typeface="Arial"/>
                <a:ea typeface="Arial"/>
                <a:cs typeface="Arial"/>
                <a:sym typeface="Arial"/>
              </a:rPr>
              <a:t>10</a:t>
            </a:fld>
            <a:r>
              <a:rPr lang="en-US" sz="1200" dirty="0">
                <a:solidFill>
                  <a:srgbClr val="2F5496"/>
                </a:solidFill>
                <a:latin typeface="Arial"/>
                <a:ea typeface="Arial"/>
                <a:cs typeface="Arial"/>
                <a:sym typeface="Arial"/>
              </a:rPr>
              <a:t>     </a:t>
            </a:r>
            <a:r>
              <a:rPr lang="en-US" sz="1200" dirty="0">
                <a:solidFill>
                  <a:schemeClr val="dk1"/>
                </a:solidFill>
                <a:latin typeface="Calibri"/>
                <a:ea typeface="Calibri"/>
                <a:cs typeface="Calibri"/>
                <a:sym typeface="Calibri"/>
              </a:rPr>
              <a:t> </a:t>
            </a:r>
            <a:r>
              <a:rPr lang="en-US" sz="1200" dirty="0">
                <a:solidFill>
                  <a:srgbClr val="2F5496"/>
                </a:solidFill>
                <a:latin typeface="Arial"/>
                <a:ea typeface="Arial"/>
                <a:cs typeface="Arial"/>
                <a:sym typeface="Arial"/>
              </a:rPr>
              <a:t>Donna K. Ginther, PhD </a:t>
            </a:r>
            <a:endParaRPr dirty="0"/>
          </a:p>
        </p:txBody>
      </p:sp>
      <p:pic>
        <p:nvPicPr>
          <p:cNvPr id="6" name="Picture 5">
            <a:extLst>
              <a:ext uri="{FF2B5EF4-FFF2-40B4-BE49-F238E27FC236}">
                <a16:creationId xmlns:a16="http://schemas.microsoft.com/office/drawing/2014/main" id="{6CF58F0C-A0DC-A945-A7FD-6D686F8F6EC4}"/>
              </a:ext>
            </a:extLst>
          </p:cNvPr>
          <p:cNvPicPr>
            <a:picLocks noChangeAspect="1"/>
          </p:cNvPicPr>
          <p:nvPr/>
        </p:nvPicPr>
        <p:blipFill>
          <a:blip r:embed="rId2"/>
          <a:stretch>
            <a:fillRect/>
          </a:stretch>
        </p:blipFill>
        <p:spPr>
          <a:xfrm>
            <a:off x="27505" y="1181099"/>
            <a:ext cx="6840220" cy="4757245"/>
          </a:xfrm>
          <a:prstGeom prst="rect">
            <a:avLst/>
          </a:prstGeom>
        </p:spPr>
      </p:pic>
    </p:spTree>
    <p:extLst>
      <p:ext uri="{BB962C8B-B14F-4D97-AF65-F5344CB8AC3E}">
        <p14:creationId xmlns:p14="http://schemas.microsoft.com/office/powerpoint/2010/main" val="2777144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3"/>
          <p:cNvSpPr txBox="1">
            <a:spLocks noGrp="1"/>
          </p:cNvSpPr>
          <p:nvPr>
            <p:ph type="title"/>
          </p:nvPr>
        </p:nvSpPr>
        <p:spPr>
          <a:xfrm>
            <a:off x="239970" y="414895"/>
            <a:ext cx="11523051" cy="67326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D8E2F3"/>
              </a:buClr>
              <a:buSzPts val="3600"/>
              <a:buFont typeface="Arial"/>
              <a:buNone/>
            </a:pPr>
            <a:r>
              <a:rPr lang="en-US" sz="3200" dirty="0"/>
              <a:t>US &amp; Kansas Gross Domestic Product </a:t>
            </a:r>
            <a:endParaRPr sz="3200" dirty="0"/>
          </a:p>
        </p:txBody>
      </p:sp>
      <p:sp>
        <p:nvSpPr>
          <p:cNvPr id="273" name="Google Shape;273;p43"/>
          <p:cNvSpPr txBox="1">
            <a:spLocks noGrp="1"/>
          </p:cNvSpPr>
          <p:nvPr>
            <p:ph type="body" idx="2"/>
          </p:nvPr>
        </p:nvSpPr>
        <p:spPr>
          <a:xfrm>
            <a:off x="7417881" y="1251005"/>
            <a:ext cx="4177104" cy="3565745"/>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700"/>
              <a:buChar char="•"/>
            </a:pPr>
            <a:r>
              <a:rPr lang="en-US" sz="2400" dirty="0"/>
              <a:t>US Gross Domestic Product was up 4.9% from a year ago in Q3.</a:t>
            </a:r>
          </a:p>
          <a:p>
            <a:pPr marL="228600" lvl="0" indent="-228600" algn="l" rtl="0">
              <a:lnSpc>
                <a:spcPct val="90000"/>
              </a:lnSpc>
              <a:spcBef>
                <a:spcPts val="0"/>
              </a:spcBef>
              <a:spcAft>
                <a:spcPts val="0"/>
              </a:spcAft>
              <a:buClr>
                <a:schemeClr val="dk1"/>
              </a:buClr>
              <a:buSzPts val="2700"/>
              <a:buChar char="•"/>
            </a:pPr>
            <a:endParaRPr lang="en-US" sz="2400" dirty="0"/>
          </a:p>
          <a:p>
            <a:pPr marL="228600" lvl="0" indent="-228600" algn="l" rtl="0">
              <a:lnSpc>
                <a:spcPct val="90000"/>
              </a:lnSpc>
              <a:spcBef>
                <a:spcPts val="0"/>
              </a:spcBef>
              <a:spcAft>
                <a:spcPts val="0"/>
              </a:spcAft>
              <a:buClr>
                <a:schemeClr val="dk1"/>
              </a:buClr>
              <a:buSzPts val="2700"/>
              <a:buChar char="•"/>
            </a:pPr>
            <a:r>
              <a:rPr lang="en-US" sz="2400" dirty="0"/>
              <a:t>Kansas Gross State Product was up 19.4% in Q2 compared to a year ago.</a:t>
            </a:r>
          </a:p>
          <a:p>
            <a:pPr marL="228600" lvl="0" indent="-228600" algn="l" rtl="0">
              <a:lnSpc>
                <a:spcPct val="90000"/>
              </a:lnSpc>
              <a:spcBef>
                <a:spcPts val="0"/>
              </a:spcBef>
              <a:spcAft>
                <a:spcPts val="0"/>
              </a:spcAft>
              <a:buClr>
                <a:schemeClr val="dk1"/>
              </a:buClr>
              <a:buSzPts val="2700"/>
              <a:buChar char="•"/>
            </a:pPr>
            <a:endParaRPr lang="en-US" sz="2400" dirty="0"/>
          </a:p>
          <a:p>
            <a:pPr marL="228600" lvl="0" indent="-228600" algn="l" rtl="0">
              <a:lnSpc>
                <a:spcPct val="90000"/>
              </a:lnSpc>
              <a:spcBef>
                <a:spcPts val="0"/>
              </a:spcBef>
              <a:spcAft>
                <a:spcPts val="0"/>
              </a:spcAft>
              <a:buClr>
                <a:schemeClr val="dk1"/>
              </a:buClr>
              <a:buSzPts val="2700"/>
              <a:buChar char="•"/>
            </a:pPr>
            <a:r>
              <a:rPr lang="en-US" sz="2400" dirty="0"/>
              <a:t>Agriculture income has increased significantly.</a:t>
            </a:r>
          </a:p>
          <a:p>
            <a:pPr marL="228600" lvl="0" indent="-228600" algn="l" rtl="0">
              <a:lnSpc>
                <a:spcPct val="90000"/>
              </a:lnSpc>
              <a:spcBef>
                <a:spcPts val="0"/>
              </a:spcBef>
              <a:spcAft>
                <a:spcPts val="0"/>
              </a:spcAft>
              <a:buClr>
                <a:schemeClr val="dk1"/>
              </a:buClr>
              <a:buSzPts val="2700"/>
              <a:buChar char="•"/>
            </a:pPr>
            <a:endParaRPr lang="en-US" sz="2400" dirty="0"/>
          </a:p>
          <a:p>
            <a:pPr marL="0" lvl="0" indent="0" algn="l" rtl="0">
              <a:lnSpc>
                <a:spcPct val="90000"/>
              </a:lnSpc>
              <a:spcBef>
                <a:spcPts val="0"/>
              </a:spcBef>
              <a:spcAft>
                <a:spcPts val="0"/>
              </a:spcAft>
              <a:buClr>
                <a:schemeClr val="dk1"/>
              </a:buClr>
              <a:buSzPts val="2700"/>
              <a:buNone/>
            </a:pPr>
            <a:endParaRPr lang="en-US" sz="2700" dirty="0"/>
          </a:p>
        </p:txBody>
      </p:sp>
      <p:sp>
        <p:nvSpPr>
          <p:cNvPr id="274" name="Google Shape;274;p43"/>
          <p:cNvSpPr txBox="1"/>
          <p:nvPr/>
        </p:nvSpPr>
        <p:spPr>
          <a:xfrm>
            <a:off x="3037349" y="6439334"/>
            <a:ext cx="3890145"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50" dirty="0">
                <a:solidFill>
                  <a:schemeClr val="dk1"/>
                </a:solidFill>
                <a:latin typeface="Arial" panose="020B0604020202020204" pitchFamily="34" charset="0"/>
                <a:ea typeface="Calibri"/>
                <a:cs typeface="Arial" panose="020B0604020202020204" pitchFamily="34" charset="0"/>
                <a:sym typeface="Calibri"/>
              </a:rPr>
              <a:t>Source: Lewis,  FRED, Federal Reserve Bank of St. Louis </a:t>
            </a:r>
            <a:endParaRPr sz="1100" dirty="0">
              <a:latin typeface="Arial" panose="020B0604020202020204" pitchFamily="34" charset="0"/>
              <a:cs typeface="Arial" panose="020B0604020202020204" pitchFamily="34" charset="0"/>
            </a:endParaRPr>
          </a:p>
        </p:txBody>
      </p:sp>
      <p:sp>
        <p:nvSpPr>
          <p:cNvPr id="7" name="Google Shape;35;p6">
            <a:extLst>
              <a:ext uri="{FF2B5EF4-FFF2-40B4-BE49-F238E27FC236}">
                <a16:creationId xmlns:a16="http://schemas.microsoft.com/office/drawing/2014/main" id="{9BC8FDAE-6F4D-A048-9DC0-674B88AFBB50}"/>
              </a:ext>
            </a:extLst>
          </p:cNvPr>
          <p:cNvSpPr txBox="1"/>
          <p:nvPr/>
        </p:nvSpPr>
        <p:spPr>
          <a:xfrm>
            <a:off x="300630" y="6444476"/>
            <a:ext cx="2229649"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200">
                <a:solidFill>
                  <a:srgbClr val="2F5496"/>
                </a:solidFill>
                <a:latin typeface="Arial"/>
                <a:ea typeface="Arial"/>
                <a:cs typeface="Arial"/>
                <a:sym typeface="Arial"/>
              </a:rPr>
              <a:t>11</a:t>
            </a:fld>
            <a:r>
              <a:rPr lang="en-US" sz="1200" dirty="0">
                <a:solidFill>
                  <a:srgbClr val="2F5496"/>
                </a:solidFill>
                <a:latin typeface="Arial"/>
                <a:ea typeface="Arial"/>
                <a:cs typeface="Arial"/>
                <a:sym typeface="Arial"/>
              </a:rPr>
              <a:t>     </a:t>
            </a:r>
            <a:r>
              <a:rPr lang="en-US" sz="1200" dirty="0">
                <a:solidFill>
                  <a:schemeClr val="dk1"/>
                </a:solidFill>
                <a:latin typeface="Calibri"/>
                <a:ea typeface="Calibri"/>
                <a:cs typeface="Calibri"/>
                <a:sym typeface="Calibri"/>
              </a:rPr>
              <a:t> </a:t>
            </a:r>
            <a:r>
              <a:rPr lang="en-US" sz="1200" dirty="0">
                <a:solidFill>
                  <a:srgbClr val="2F5496"/>
                </a:solidFill>
                <a:latin typeface="Arial"/>
                <a:ea typeface="Arial"/>
                <a:cs typeface="Arial"/>
                <a:sym typeface="Arial"/>
              </a:rPr>
              <a:t>Donna K. Ginther, PhD </a:t>
            </a:r>
            <a:endParaRPr dirty="0"/>
          </a:p>
        </p:txBody>
      </p:sp>
      <p:pic>
        <p:nvPicPr>
          <p:cNvPr id="9" name="FRED Graph Chart" descr="FRED Graph">
            <a:hlinkClick r:id="rId3" tooltip="View this chart in your browser. "/>
          </p:cNvPr>
          <p:cNvPicPr>
            <a:picLocks noChangeAspect="1"/>
          </p:cNvPicPr>
          <p:nvPr/>
        </p:nvPicPr>
        <p:blipFill>
          <a:blip r:embed="rId4"/>
          <a:stretch>
            <a:fillRect/>
          </a:stretch>
        </p:blipFill>
        <p:spPr>
          <a:xfrm>
            <a:off x="0" y="1190675"/>
            <a:ext cx="7306408" cy="4927577"/>
          </a:xfrm>
          <a:prstGeom prst="rect">
            <a:avLst/>
          </a:prstGeom>
        </p:spPr>
      </p:pic>
    </p:spTree>
    <p:extLst>
      <p:ext uri="{BB962C8B-B14F-4D97-AF65-F5344CB8AC3E}">
        <p14:creationId xmlns:p14="http://schemas.microsoft.com/office/powerpoint/2010/main" val="2148443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3" name="Google Shape;453;p66"/>
          <p:cNvSpPr txBox="1">
            <a:spLocks noGrp="1"/>
          </p:cNvSpPr>
          <p:nvPr>
            <p:ph type="title"/>
          </p:nvPr>
        </p:nvSpPr>
        <p:spPr>
          <a:xfrm>
            <a:off x="431074" y="414895"/>
            <a:ext cx="11286793" cy="67326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D8E2F3"/>
              </a:buClr>
              <a:buSzPts val="3240"/>
              <a:buFont typeface="Arial"/>
              <a:buNone/>
            </a:pPr>
            <a:r>
              <a:rPr lang="en-US" sz="3240" dirty="0"/>
              <a:t>Kansas Consumption is Increasing</a:t>
            </a:r>
            <a:endParaRPr dirty="0"/>
          </a:p>
        </p:txBody>
      </p:sp>
      <p:sp>
        <p:nvSpPr>
          <p:cNvPr id="454" name="Google Shape;454;p66"/>
          <p:cNvSpPr txBox="1">
            <a:spLocks noGrp="1"/>
          </p:cNvSpPr>
          <p:nvPr>
            <p:ph type="body" idx="2"/>
          </p:nvPr>
        </p:nvSpPr>
        <p:spPr>
          <a:xfrm>
            <a:off x="7409793" y="1459938"/>
            <a:ext cx="4563255" cy="4351338"/>
          </a:xfrm>
          <a:prstGeom prst="rect">
            <a:avLst/>
          </a:prstGeom>
          <a:noFill/>
          <a:ln>
            <a:noFill/>
          </a:ln>
        </p:spPr>
        <p:txBody>
          <a:bodyPr spcFirstLastPara="1" wrap="square" lIns="91425" tIns="45700" rIns="91425" bIns="45700" anchor="t" anchorCtr="0">
            <a:noAutofit/>
          </a:bodyPr>
          <a:lstStyle/>
          <a:p>
            <a:pPr marL="228600" indent="-228600">
              <a:spcBef>
                <a:spcPts val="0"/>
              </a:spcBef>
              <a:buSzPts val="2600"/>
            </a:pPr>
            <a:r>
              <a:rPr lang="en-US" sz="2800" dirty="0"/>
              <a:t>Kansas consumption expenditures are up 16.9% compared to January 2020.</a:t>
            </a:r>
          </a:p>
          <a:p>
            <a:pPr marL="228600" indent="-228600">
              <a:spcBef>
                <a:spcPts val="0"/>
              </a:spcBef>
              <a:buSzPts val="2600"/>
            </a:pPr>
            <a:r>
              <a:rPr lang="en-US" sz="2800" dirty="0"/>
              <a:t>US consumption is up 24.7%.</a:t>
            </a:r>
          </a:p>
          <a:p>
            <a:pPr marL="228600" indent="-228600">
              <a:spcBef>
                <a:spcPts val="0"/>
              </a:spcBef>
              <a:buSzPts val="2600"/>
            </a:pPr>
            <a:r>
              <a:rPr lang="en-US" sz="2800" dirty="0">
                <a:solidFill>
                  <a:srgbClr val="C00000"/>
                </a:solidFill>
              </a:rPr>
              <a:t>Consumption is 2/3rds of GDP.</a:t>
            </a:r>
            <a:endParaRPr sz="2400" dirty="0">
              <a:solidFill>
                <a:srgbClr val="C00000"/>
              </a:solidFill>
            </a:endParaRPr>
          </a:p>
          <a:p>
            <a:pPr marL="457200" lvl="1" indent="0" algn="l" rtl="0">
              <a:lnSpc>
                <a:spcPct val="90000"/>
              </a:lnSpc>
              <a:spcBef>
                <a:spcPts val="500"/>
              </a:spcBef>
              <a:spcAft>
                <a:spcPts val="0"/>
              </a:spcAft>
              <a:buClr>
                <a:srgbClr val="2F5496"/>
              </a:buClr>
              <a:buSzPts val="2200"/>
              <a:buNone/>
            </a:pPr>
            <a:endParaRPr sz="2200" dirty="0"/>
          </a:p>
        </p:txBody>
      </p:sp>
      <p:sp>
        <p:nvSpPr>
          <p:cNvPr id="455" name="Google Shape;455;p66"/>
          <p:cNvSpPr txBox="1"/>
          <p:nvPr/>
        </p:nvSpPr>
        <p:spPr>
          <a:xfrm>
            <a:off x="2794408" y="6456150"/>
            <a:ext cx="3613708" cy="26532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dk1"/>
                </a:solidFill>
                <a:latin typeface="Arial" panose="020B0604020202020204" pitchFamily="34" charset="0"/>
                <a:ea typeface="Calibri"/>
                <a:cs typeface="Arial" panose="020B0604020202020204" pitchFamily="34" charset="0"/>
                <a:sym typeface="Calibri"/>
              </a:rPr>
              <a:t>Source:  Economic Tracker, </a:t>
            </a:r>
            <a:r>
              <a:rPr lang="en-US" sz="1000" dirty="0">
                <a:latin typeface="Arial" panose="020B0604020202020204" pitchFamily="34" charset="0"/>
                <a:cs typeface="Arial" panose="020B0604020202020204" pitchFamily="34" charset="0"/>
              </a:rPr>
              <a:t>https://</a:t>
            </a:r>
            <a:r>
              <a:rPr lang="en-US" sz="1000" dirty="0" err="1">
                <a:latin typeface="Arial" panose="020B0604020202020204" pitchFamily="34" charset="0"/>
                <a:cs typeface="Arial" panose="020B0604020202020204" pitchFamily="34" charset="0"/>
              </a:rPr>
              <a:t>tracktherecovery.org</a:t>
            </a:r>
            <a:r>
              <a:rPr lang="en-US" sz="1000" dirty="0">
                <a:latin typeface="Arial" panose="020B0604020202020204" pitchFamily="34" charset="0"/>
                <a:cs typeface="Arial" panose="020B0604020202020204" pitchFamily="34" charset="0"/>
              </a:rPr>
              <a:t>/</a:t>
            </a:r>
            <a:endParaRPr sz="1000" dirty="0">
              <a:latin typeface="Arial" panose="020B0604020202020204" pitchFamily="34" charset="0"/>
              <a:cs typeface="Arial" panose="020B0604020202020204" pitchFamily="34" charset="0"/>
            </a:endParaRPr>
          </a:p>
        </p:txBody>
      </p:sp>
      <p:sp>
        <p:nvSpPr>
          <p:cNvPr id="6" name="Google Shape;35;p6">
            <a:extLst>
              <a:ext uri="{FF2B5EF4-FFF2-40B4-BE49-F238E27FC236}">
                <a16:creationId xmlns:a16="http://schemas.microsoft.com/office/drawing/2014/main" id="{5E5B89AC-FEDC-D745-81A3-47414BE9AEBD}"/>
              </a:ext>
            </a:extLst>
          </p:cNvPr>
          <p:cNvSpPr txBox="1"/>
          <p:nvPr/>
        </p:nvSpPr>
        <p:spPr>
          <a:xfrm>
            <a:off x="300630" y="6444476"/>
            <a:ext cx="2229649"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200">
                <a:solidFill>
                  <a:srgbClr val="2F5496"/>
                </a:solidFill>
                <a:latin typeface="Arial"/>
                <a:ea typeface="Arial"/>
                <a:cs typeface="Arial"/>
                <a:sym typeface="Arial"/>
              </a:rPr>
              <a:t>12</a:t>
            </a:fld>
            <a:r>
              <a:rPr lang="en-US" sz="1200" dirty="0">
                <a:solidFill>
                  <a:srgbClr val="2F5496"/>
                </a:solidFill>
                <a:latin typeface="Arial"/>
                <a:ea typeface="Arial"/>
                <a:cs typeface="Arial"/>
                <a:sym typeface="Arial"/>
              </a:rPr>
              <a:t>     </a:t>
            </a:r>
            <a:r>
              <a:rPr lang="en-US" sz="1200" dirty="0">
                <a:solidFill>
                  <a:schemeClr val="dk1"/>
                </a:solidFill>
                <a:latin typeface="Calibri"/>
                <a:ea typeface="Calibri"/>
                <a:cs typeface="Calibri"/>
                <a:sym typeface="Calibri"/>
              </a:rPr>
              <a:t> </a:t>
            </a:r>
            <a:r>
              <a:rPr lang="en-US" sz="1200" dirty="0">
                <a:solidFill>
                  <a:srgbClr val="2F5496"/>
                </a:solidFill>
                <a:latin typeface="Arial"/>
                <a:ea typeface="Arial"/>
                <a:cs typeface="Arial"/>
                <a:sym typeface="Arial"/>
              </a:rPr>
              <a:t>Donna K. Ginther, PhD </a:t>
            </a:r>
            <a:endParaRPr dirty="0"/>
          </a:p>
        </p:txBody>
      </p:sp>
      <p:pic>
        <p:nvPicPr>
          <p:cNvPr id="2" name="Picture 1">
            <a:extLst>
              <a:ext uri="{FF2B5EF4-FFF2-40B4-BE49-F238E27FC236}">
                <a16:creationId xmlns:a16="http://schemas.microsoft.com/office/drawing/2014/main" id="{63F0AC83-4019-6643-8334-ECD46D571BAF}"/>
              </a:ext>
            </a:extLst>
          </p:cNvPr>
          <p:cNvPicPr>
            <a:picLocks noChangeAspect="1"/>
          </p:cNvPicPr>
          <p:nvPr/>
        </p:nvPicPr>
        <p:blipFill>
          <a:blip r:embed="rId3"/>
          <a:stretch>
            <a:fillRect/>
          </a:stretch>
        </p:blipFill>
        <p:spPr>
          <a:xfrm>
            <a:off x="575437" y="1188904"/>
            <a:ext cx="5736308" cy="5742668"/>
          </a:xfrm>
          <a:prstGeom prst="rect">
            <a:avLst/>
          </a:prstGeom>
        </p:spPr>
      </p:pic>
      <p:cxnSp>
        <p:nvCxnSpPr>
          <p:cNvPr id="7" name="Straight Arrow Connector 6">
            <a:extLst>
              <a:ext uri="{FF2B5EF4-FFF2-40B4-BE49-F238E27FC236}">
                <a16:creationId xmlns:a16="http://schemas.microsoft.com/office/drawing/2014/main" id="{F989E9AC-2839-CD42-91D1-5B25D779C4F6}"/>
              </a:ext>
            </a:extLst>
          </p:cNvPr>
          <p:cNvCxnSpPr>
            <a:cxnSpLocks/>
          </p:cNvCxnSpPr>
          <p:nvPr/>
        </p:nvCxnSpPr>
        <p:spPr>
          <a:xfrm flipV="1">
            <a:off x="5261598" y="2773759"/>
            <a:ext cx="493987" cy="861848"/>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21971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6000"/>
              <a:buFont typeface="Arial"/>
              <a:buNone/>
            </a:pPr>
            <a:r>
              <a:rPr lang="en-US" dirty="0">
                <a:solidFill>
                  <a:srgbClr val="1F3864"/>
                </a:solidFill>
              </a:rPr>
              <a:t>Employment</a:t>
            </a:r>
            <a:endParaRPr dirty="0"/>
          </a:p>
        </p:txBody>
      </p:sp>
      <p:sp>
        <p:nvSpPr>
          <p:cNvPr id="259" name="Google Shape;259;p4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endParaRPr dirty="0"/>
          </a:p>
          <a:p>
            <a:pPr marL="0" lvl="0" indent="0" algn="ctr" rtl="0">
              <a:lnSpc>
                <a:spcPct val="90000"/>
              </a:lnSpc>
              <a:spcBef>
                <a:spcPts val="1000"/>
              </a:spcBef>
              <a:spcAft>
                <a:spcPts val="0"/>
              </a:spcAft>
              <a:buClr>
                <a:schemeClr val="dk1"/>
              </a:buClr>
              <a:buSzPts val="3200"/>
              <a:buNone/>
            </a:pPr>
            <a:r>
              <a:rPr lang="en-US" sz="3200" dirty="0">
                <a:solidFill>
                  <a:srgbClr val="C00000"/>
                </a:solidFill>
              </a:rPr>
              <a:t>Roots of the Labor Shortage</a:t>
            </a:r>
            <a:endParaRPr dirty="0">
              <a:solidFill>
                <a:srgbClr val="C00000"/>
              </a:solidFill>
            </a:endParaRPr>
          </a:p>
        </p:txBody>
      </p:sp>
    </p:spTree>
    <p:extLst>
      <p:ext uri="{BB962C8B-B14F-4D97-AF65-F5344CB8AC3E}">
        <p14:creationId xmlns:p14="http://schemas.microsoft.com/office/powerpoint/2010/main" val="3001244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886382" y="1186583"/>
            <a:ext cx="6305618" cy="4343984"/>
          </a:xfrm>
          <a:prstGeom prst="rect">
            <a:avLst/>
          </a:prstGeom>
        </p:spPr>
      </p:pic>
      <p:sp>
        <p:nvSpPr>
          <p:cNvPr id="288" name="Google Shape;288;p45"/>
          <p:cNvSpPr txBox="1">
            <a:spLocks noGrp="1"/>
          </p:cNvSpPr>
          <p:nvPr>
            <p:ph type="title"/>
          </p:nvPr>
        </p:nvSpPr>
        <p:spPr>
          <a:xfrm>
            <a:off x="239971" y="414895"/>
            <a:ext cx="11477896" cy="67326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D8E2F3"/>
              </a:buClr>
              <a:buSzPts val="3600"/>
              <a:buFont typeface="Arial"/>
              <a:buNone/>
            </a:pPr>
            <a:r>
              <a:rPr lang="en-US" dirty="0"/>
              <a:t>Employment &amp; Unemployment in November 2021</a:t>
            </a:r>
            <a:endParaRPr dirty="0"/>
          </a:p>
        </p:txBody>
      </p:sp>
      <p:sp>
        <p:nvSpPr>
          <p:cNvPr id="9" name="Google Shape;35;p6">
            <a:extLst>
              <a:ext uri="{FF2B5EF4-FFF2-40B4-BE49-F238E27FC236}">
                <a16:creationId xmlns:a16="http://schemas.microsoft.com/office/drawing/2014/main" id="{A6C95815-4EAD-3D45-B5B1-2066B9E185A2}"/>
              </a:ext>
            </a:extLst>
          </p:cNvPr>
          <p:cNvSpPr txBox="1"/>
          <p:nvPr/>
        </p:nvSpPr>
        <p:spPr>
          <a:xfrm>
            <a:off x="300630" y="6444476"/>
            <a:ext cx="2229649"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200">
                <a:solidFill>
                  <a:srgbClr val="2F5496"/>
                </a:solidFill>
                <a:latin typeface="Arial"/>
                <a:ea typeface="Arial"/>
                <a:cs typeface="Arial"/>
                <a:sym typeface="Arial"/>
              </a:rPr>
              <a:t>14</a:t>
            </a:fld>
            <a:r>
              <a:rPr lang="en-US" sz="1200">
                <a:solidFill>
                  <a:srgbClr val="2F5496"/>
                </a:solidFill>
                <a:latin typeface="Arial"/>
                <a:ea typeface="Arial"/>
                <a:cs typeface="Arial"/>
                <a:sym typeface="Arial"/>
              </a:rPr>
              <a:t>     </a:t>
            </a:r>
            <a:r>
              <a:rPr lang="en-US" sz="1200">
                <a:solidFill>
                  <a:schemeClr val="dk1"/>
                </a:solidFill>
                <a:latin typeface="Calibri"/>
                <a:ea typeface="Calibri"/>
                <a:cs typeface="Calibri"/>
                <a:sym typeface="Calibri"/>
              </a:rPr>
              <a:t> </a:t>
            </a:r>
            <a:r>
              <a:rPr lang="en-US" sz="1200">
                <a:solidFill>
                  <a:srgbClr val="2F5496"/>
                </a:solidFill>
                <a:latin typeface="Arial"/>
                <a:ea typeface="Arial"/>
                <a:cs typeface="Arial"/>
                <a:sym typeface="Arial"/>
              </a:rPr>
              <a:t>Donna K. Ginther, PhD </a:t>
            </a:r>
            <a:endParaRPr/>
          </a:p>
        </p:txBody>
      </p:sp>
      <p:sp>
        <p:nvSpPr>
          <p:cNvPr id="291" name="Google Shape;291;p45"/>
          <p:cNvSpPr txBox="1"/>
          <p:nvPr/>
        </p:nvSpPr>
        <p:spPr>
          <a:xfrm>
            <a:off x="8675218" y="1662459"/>
            <a:ext cx="2814050" cy="92333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Font typeface="Arial" panose="020B0604020202020204" pitchFamily="34" charset="0"/>
              <a:buChar char="•"/>
            </a:pPr>
            <a:r>
              <a:rPr lang="en-US" sz="1800" dirty="0">
                <a:solidFill>
                  <a:schemeClr val="dk1"/>
                </a:solidFill>
                <a:latin typeface="Arial" panose="020B0604020202020204" pitchFamily="34" charset="0"/>
                <a:ea typeface="Calibri"/>
                <a:cs typeface="Arial" panose="020B0604020202020204" pitchFamily="34" charset="0"/>
                <a:sym typeface="Calibri"/>
              </a:rPr>
              <a:t>Unemployment decreased to 3.9% in November.</a:t>
            </a:r>
          </a:p>
          <a:p>
            <a:pPr marL="285750" marR="0" lvl="0" indent="-285750" algn="l" rtl="0">
              <a:spcBef>
                <a:spcPts val="0"/>
              </a:spcBef>
              <a:spcAft>
                <a:spcPts val="0"/>
              </a:spcAft>
              <a:buFont typeface="Arial" panose="020B0604020202020204" pitchFamily="34" charset="0"/>
              <a:buChar char="•"/>
            </a:pPr>
            <a:r>
              <a:rPr lang="en-US" sz="1800" dirty="0">
                <a:solidFill>
                  <a:schemeClr val="dk1"/>
                </a:solidFill>
                <a:latin typeface="Arial" panose="020B0604020202020204" pitchFamily="34" charset="0"/>
                <a:ea typeface="Calibri"/>
                <a:cs typeface="Arial" panose="020B0604020202020204" pitchFamily="34" charset="0"/>
                <a:sym typeface="Calibri"/>
              </a:rPr>
              <a:t>Kansas unemployment rate was 3.6% in November.</a:t>
            </a:r>
            <a:endParaRPr sz="1800" dirty="0">
              <a:solidFill>
                <a:schemeClr val="dk1"/>
              </a:solidFill>
              <a:latin typeface="Arial" panose="020B0604020202020204" pitchFamily="34" charset="0"/>
              <a:ea typeface="Calibri"/>
              <a:cs typeface="Arial" panose="020B0604020202020204" pitchFamily="34" charset="0"/>
              <a:sym typeface="Calibri"/>
            </a:endParaRPr>
          </a:p>
        </p:txBody>
      </p:sp>
      <p:sp>
        <p:nvSpPr>
          <p:cNvPr id="290" name="Google Shape;290;p45"/>
          <p:cNvSpPr txBox="1"/>
          <p:nvPr/>
        </p:nvSpPr>
        <p:spPr>
          <a:xfrm>
            <a:off x="1230571" y="5661099"/>
            <a:ext cx="5246429" cy="620737"/>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Font typeface="Arial" panose="020B0604020202020204" pitchFamily="34" charset="0"/>
              <a:buChar char="•"/>
            </a:pPr>
            <a:r>
              <a:rPr lang="en-US" sz="1800" dirty="0">
                <a:solidFill>
                  <a:schemeClr val="dk1"/>
                </a:solidFill>
                <a:latin typeface="Arial" panose="020B0604020202020204" pitchFamily="34" charset="0"/>
                <a:ea typeface="Calibri"/>
                <a:cs typeface="Arial" panose="020B0604020202020204" pitchFamily="34" charset="0"/>
                <a:sym typeface="Calibri"/>
              </a:rPr>
              <a:t>Economy added 210,000 new jobs in November.  Still down 3.9 million. Gains in leisure and hospitality.  Source:  NY Times</a:t>
            </a:r>
          </a:p>
        </p:txBody>
      </p:sp>
      <p:pic>
        <p:nvPicPr>
          <p:cNvPr id="2" name="Picture 1"/>
          <p:cNvPicPr>
            <a:picLocks noChangeAspect="1"/>
          </p:cNvPicPr>
          <p:nvPr/>
        </p:nvPicPr>
        <p:blipFill>
          <a:blip r:embed="rId4"/>
          <a:stretch>
            <a:fillRect/>
          </a:stretch>
        </p:blipFill>
        <p:spPr>
          <a:xfrm>
            <a:off x="-1" y="1186582"/>
            <a:ext cx="5548143" cy="4474517"/>
          </a:xfrm>
          <a:prstGeom prst="rect">
            <a:avLst/>
          </a:prstGeom>
        </p:spPr>
      </p:pic>
    </p:spTree>
    <p:extLst>
      <p:ext uri="{BB962C8B-B14F-4D97-AF65-F5344CB8AC3E}">
        <p14:creationId xmlns:p14="http://schemas.microsoft.com/office/powerpoint/2010/main" val="4248082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0" y="414895"/>
            <a:ext cx="11468809" cy="673261"/>
          </a:xfrm>
        </p:spPr>
        <p:txBody>
          <a:bodyPr/>
          <a:lstStyle/>
          <a:p>
            <a:r>
              <a:rPr lang="en-US"/>
              <a:t>Employment in Kansas and US </a:t>
            </a:r>
            <a:br>
              <a:rPr lang="en-US"/>
            </a:br>
            <a:r>
              <a:rPr lang="en-US"/>
              <a:t>Compared to a Year Ago </a:t>
            </a:r>
          </a:p>
        </p:txBody>
      </p:sp>
      <p:sp>
        <p:nvSpPr>
          <p:cNvPr id="4" name="Text Placeholder 3"/>
          <p:cNvSpPr>
            <a:spLocks noGrp="1"/>
          </p:cNvSpPr>
          <p:nvPr>
            <p:ph type="body" idx="2"/>
          </p:nvPr>
        </p:nvSpPr>
        <p:spPr>
          <a:xfrm>
            <a:off x="7515663" y="1191339"/>
            <a:ext cx="4269914" cy="3899723"/>
          </a:xfrm>
        </p:spPr>
        <p:txBody>
          <a:bodyPr/>
          <a:lstStyle/>
          <a:p>
            <a:pPr>
              <a:buSzPct val="100000"/>
            </a:pPr>
            <a:r>
              <a:rPr lang="en-US" sz="2400" dirty="0"/>
              <a:t>Kansas employment was increased by 35,000 jobs compared to a year ago.</a:t>
            </a:r>
          </a:p>
          <a:p>
            <a:pPr>
              <a:buSzPct val="100000"/>
            </a:pPr>
            <a:r>
              <a:rPr lang="en-US" sz="2400" dirty="0"/>
              <a:t>US employment was up 4% compared to a year ago in November.</a:t>
            </a:r>
          </a:p>
          <a:p>
            <a:pPr>
              <a:buSzPct val="100000"/>
            </a:pPr>
            <a:r>
              <a:rPr lang="en-US" sz="2400" dirty="0"/>
              <a:t>More than 300,000 women left the labor force in September.</a:t>
            </a:r>
          </a:p>
          <a:p>
            <a:pPr lvl="1">
              <a:buSzPct val="100000"/>
            </a:pPr>
            <a:r>
              <a:rPr lang="en-US" sz="2000" dirty="0"/>
              <a:t>Lack of childcare continues to hurt women’s employment.</a:t>
            </a:r>
          </a:p>
        </p:txBody>
      </p:sp>
      <p:sp>
        <p:nvSpPr>
          <p:cNvPr id="6" name="Google Shape;35;p6">
            <a:extLst>
              <a:ext uri="{FF2B5EF4-FFF2-40B4-BE49-F238E27FC236}">
                <a16:creationId xmlns:a16="http://schemas.microsoft.com/office/drawing/2014/main" id="{B85B3FE3-BC28-C34F-803E-C6A7366F9F90}"/>
              </a:ext>
            </a:extLst>
          </p:cNvPr>
          <p:cNvSpPr txBox="1"/>
          <p:nvPr/>
        </p:nvSpPr>
        <p:spPr>
          <a:xfrm>
            <a:off x="300630" y="6444476"/>
            <a:ext cx="2229649"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200">
                <a:solidFill>
                  <a:srgbClr val="2F5496"/>
                </a:solidFill>
                <a:latin typeface="Arial"/>
                <a:ea typeface="Arial"/>
                <a:cs typeface="Arial"/>
                <a:sym typeface="Arial"/>
              </a:rPr>
              <a:t>15</a:t>
            </a:fld>
            <a:r>
              <a:rPr lang="en-US" sz="1200" dirty="0">
                <a:solidFill>
                  <a:srgbClr val="2F5496"/>
                </a:solidFill>
                <a:latin typeface="Arial"/>
                <a:ea typeface="Arial"/>
                <a:cs typeface="Arial"/>
                <a:sym typeface="Arial"/>
              </a:rPr>
              <a:t>     </a:t>
            </a:r>
            <a:r>
              <a:rPr lang="en-US" sz="1200" dirty="0">
                <a:solidFill>
                  <a:schemeClr val="dk1"/>
                </a:solidFill>
                <a:latin typeface="Calibri"/>
                <a:ea typeface="Calibri"/>
                <a:cs typeface="Calibri"/>
                <a:sym typeface="Calibri"/>
              </a:rPr>
              <a:t> </a:t>
            </a:r>
            <a:r>
              <a:rPr lang="en-US" sz="1200" dirty="0">
                <a:solidFill>
                  <a:srgbClr val="2F5496"/>
                </a:solidFill>
                <a:latin typeface="Arial"/>
                <a:ea typeface="Arial"/>
                <a:cs typeface="Arial"/>
                <a:sym typeface="Arial"/>
              </a:rPr>
              <a:t>Donna K. Ginther, PhD </a:t>
            </a:r>
            <a:endParaRPr dirty="0"/>
          </a:p>
        </p:txBody>
      </p:sp>
      <p:pic>
        <p:nvPicPr>
          <p:cNvPr id="3" name="Picture 2"/>
          <p:cNvPicPr>
            <a:picLocks noChangeAspect="1"/>
          </p:cNvPicPr>
          <p:nvPr/>
        </p:nvPicPr>
        <p:blipFill>
          <a:blip r:embed="rId2"/>
          <a:stretch>
            <a:fillRect/>
          </a:stretch>
        </p:blipFill>
        <p:spPr>
          <a:xfrm>
            <a:off x="0" y="1191340"/>
            <a:ext cx="7271440" cy="4901730"/>
          </a:xfrm>
          <a:prstGeom prst="rect">
            <a:avLst/>
          </a:prstGeom>
        </p:spPr>
      </p:pic>
    </p:spTree>
    <p:extLst>
      <p:ext uri="{BB962C8B-B14F-4D97-AF65-F5344CB8AC3E}">
        <p14:creationId xmlns:p14="http://schemas.microsoft.com/office/powerpoint/2010/main" val="3027251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1" y="414895"/>
            <a:ext cx="11333720" cy="673261"/>
          </a:xfrm>
        </p:spPr>
        <p:txBody>
          <a:bodyPr/>
          <a:lstStyle/>
          <a:p>
            <a:r>
              <a:rPr lang="en-US" dirty="0"/>
              <a:t>Initial Claims are Trending Down</a:t>
            </a:r>
          </a:p>
        </p:txBody>
      </p:sp>
      <p:sp>
        <p:nvSpPr>
          <p:cNvPr id="4" name="Text Placeholder 3"/>
          <p:cNvSpPr>
            <a:spLocks noGrp="1"/>
          </p:cNvSpPr>
          <p:nvPr>
            <p:ph type="body" idx="2"/>
          </p:nvPr>
        </p:nvSpPr>
        <p:spPr>
          <a:xfrm>
            <a:off x="7145267" y="1267096"/>
            <a:ext cx="4750026" cy="4351338"/>
          </a:xfrm>
        </p:spPr>
        <p:txBody>
          <a:bodyPr/>
          <a:lstStyle/>
          <a:p>
            <a:r>
              <a:rPr lang="en-US" sz="2800" dirty="0"/>
              <a:t>Kansas continuing and initial unemployment claims have stabilized.</a:t>
            </a:r>
          </a:p>
          <a:p>
            <a:r>
              <a:rPr lang="en-US" sz="2800" dirty="0"/>
              <a:t>There are 1,282 new initial claims as of the week ending December 4</a:t>
            </a:r>
            <a:r>
              <a:rPr lang="en-US" sz="2800" baseline="30000" dirty="0"/>
              <a:t>th</a:t>
            </a:r>
            <a:r>
              <a:rPr lang="en-US" sz="2800" dirty="0"/>
              <a:t>.</a:t>
            </a:r>
          </a:p>
          <a:p>
            <a:r>
              <a:rPr lang="en-US" sz="2800" dirty="0"/>
              <a:t>State Unemployment ~3.9%.</a:t>
            </a:r>
          </a:p>
          <a:p>
            <a:endParaRPr lang="en-US" dirty="0"/>
          </a:p>
          <a:p>
            <a:endParaRPr lang="en-US" dirty="0"/>
          </a:p>
        </p:txBody>
      </p:sp>
      <p:sp>
        <p:nvSpPr>
          <p:cNvPr id="5" name="Google Shape;35;p6">
            <a:extLst>
              <a:ext uri="{FF2B5EF4-FFF2-40B4-BE49-F238E27FC236}">
                <a16:creationId xmlns:a16="http://schemas.microsoft.com/office/drawing/2014/main" id="{3B0C1A8A-B07D-8847-B2EF-B5BA0FF9BB41}"/>
              </a:ext>
            </a:extLst>
          </p:cNvPr>
          <p:cNvSpPr txBox="1"/>
          <p:nvPr/>
        </p:nvSpPr>
        <p:spPr>
          <a:xfrm>
            <a:off x="300630" y="6444476"/>
            <a:ext cx="2229649"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200">
                <a:solidFill>
                  <a:srgbClr val="2F5496"/>
                </a:solidFill>
                <a:latin typeface="Arial"/>
                <a:ea typeface="Arial"/>
                <a:cs typeface="Arial"/>
                <a:sym typeface="Arial"/>
              </a:rPr>
              <a:t>16</a:t>
            </a:fld>
            <a:r>
              <a:rPr lang="en-US" sz="1200">
                <a:solidFill>
                  <a:srgbClr val="2F5496"/>
                </a:solidFill>
                <a:latin typeface="Arial"/>
                <a:ea typeface="Arial"/>
                <a:cs typeface="Arial"/>
                <a:sym typeface="Arial"/>
              </a:rPr>
              <a:t>     </a:t>
            </a:r>
            <a:r>
              <a:rPr lang="en-US" sz="1200">
                <a:solidFill>
                  <a:schemeClr val="dk1"/>
                </a:solidFill>
                <a:latin typeface="Calibri"/>
                <a:ea typeface="Calibri"/>
                <a:cs typeface="Calibri"/>
                <a:sym typeface="Calibri"/>
              </a:rPr>
              <a:t> </a:t>
            </a:r>
            <a:r>
              <a:rPr lang="en-US" sz="1200">
                <a:solidFill>
                  <a:srgbClr val="2F5496"/>
                </a:solidFill>
                <a:latin typeface="Arial"/>
                <a:ea typeface="Arial"/>
                <a:cs typeface="Arial"/>
                <a:sym typeface="Arial"/>
              </a:rPr>
              <a:t>Donna K. Ginther, PhD </a:t>
            </a:r>
            <a:endParaRPr/>
          </a:p>
        </p:txBody>
      </p:sp>
      <p:pic>
        <p:nvPicPr>
          <p:cNvPr id="3" name="Picture 2"/>
          <p:cNvPicPr>
            <a:picLocks noChangeAspect="1"/>
          </p:cNvPicPr>
          <p:nvPr/>
        </p:nvPicPr>
        <p:blipFill>
          <a:blip r:embed="rId2"/>
          <a:stretch>
            <a:fillRect/>
          </a:stretch>
        </p:blipFill>
        <p:spPr>
          <a:xfrm>
            <a:off x="-1" y="1186961"/>
            <a:ext cx="6974529" cy="5064370"/>
          </a:xfrm>
          <a:prstGeom prst="rect">
            <a:avLst/>
          </a:prstGeom>
        </p:spPr>
      </p:pic>
    </p:spTree>
    <p:extLst>
      <p:ext uri="{BB962C8B-B14F-4D97-AF65-F5344CB8AC3E}">
        <p14:creationId xmlns:p14="http://schemas.microsoft.com/office/powerpoint/2010/main" val="3882442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6"/>
          <p:cNvSpPr txBox="1">
            <a:spLocks noGrp="1"/>
          </p:cNvSpPr>
          <p:nvPr>
            <p:ph type="title"/>
          </p:nvPr>
        </p:nvSpPr>
        <p:spPr>
          <a:xfrm>
            <a:off x="239971" y="414895"/>
            <a:ext cx="11477896" cy="67326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D8E2F3"/>
              </a:buClr>
              <a:buSzPts val="3600"/>
              <a:buFont typeface="Arial"/>
              <a:buNone/>
            </a:pPr>
            <a:r>
              <a:rPr lang="en-US" dirty="0"/>
              <a:t>October Kansas Unemployment Rate 3.9%</a:t>
            </a:r>
            <a:endParaRPr dirty="0"/>
          </a:p>
        </p:txBody>
      </p:sp>
      <p:sp>
        <p:nvSpPr>
          <p:cNvPr id="375" name="Google Shape;375;p56"/>
          <p:cNvSpPr txBox="1">
            <a:spLocks noGrp="1"/>
          </p:cNvSpPr>
          <p:nvPr>
            <p:ph type="body" idx="2"/>
          </p:nvPr>
        </p:nvSpPr>
        <p:spPr>
          <a:xfrm>
            <a:off x="7477947" y="1605481"/>
            <a:ext cx="4347709" cy="3764079"/>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700"/>
              <a:buChar char="•"/>
            </a:pPr>
            <a:r>
              <a:rPr lang="en-US" sz="2700" dirty="0"/>
              <a:t>Uneven impact across the state:</a:t>
            </a:r>
          </a:p>
          <a:p>
            <a:pPr marL="685800" lvl="1" indent="-228600">
              <a:spcBef>
                <a:spcPts val="0"/>
              </a:spcBef>
              <a:buClr>
                <a:schemeClr val="accent1"/>
              </a:buClr>
              <a:buSzPct val="100000"/>
            </a:pPr>
            <a:r>
              <a:rPr lang="en-US" sz="2300" dirty="0"/>
              <a:t>Sedgwick County 4.7%</a:t>
            </a:r>
          </a:p>
          <a:p>
            <a:pPr marL="685800" lvl="1" indent="-228600">
              <a:spcBef>
                <a:spcPts val="0"/>
              </a:spcBef>
              <a:buClr>
                <a:schemeClr val="accent1"/>
              </a:buClr>
              <a:buSzPct val="100000"/>
            </a:pPr>
            <a:r>
              <a:rPr lang="en-US" sz="2300" dirty="0"/>
              <a:t>Douglas 3.1%</a:t>
            </a:r>
          </a:p>
          <a:p>
            <a:pPr marL="685800" lvl="1" indent="-228600">
              <a:spcBef>
                <a:spcPts val="0"/>
              </a:spcBef>
              <a:buClr>
                <a:schemeClr val="accent1"/>
              </a:buClr>
              <a:buSzPct val="100000"/>
            </a:pPr>
            <a:r>
              <a:rPr lang="en-US" sz="2300" dirty="0"/>
              <a:t>Johnson 2.6%</a:t>
            </a:r>
          </a:p>
          <a:p>
            <a:pPr marL="685800" lvl="1" indent="-228600">
              <a:spcBef>
                <a:spcPts val="0"/>
              </a:spcBef>
              <a:buClr>
                <a:schemeClr val="accent1"/>
              </a:buClr>
              <a:buSzPct val="100000"/>
            </a:pPr>
            <a:r>
              <a:rPr lang="en-US" sz="2300" dirty="0"/>
              <a:t>Wyandotte 4.4%</a:t>
            </a:r>
          </a:p>
          <a:p>
            <a:pPr marL="685800" lvl="1" indent="-228600">
              <a:spcBef>
                <a:spcPts val="0"/>
              </a:spcBef>
              <a:buClr>
                <a:schemeClr val="accent1"/>
              </a:buClr>
              <a:buSzPct val="100000"/>
            </a:pPr>
            <a:r>
              <a:rPr lang="en-US" sz="2300" dirty="0"/>
              <a:t>Shawnee 3.3%</a:t>
            </a:r>
          </a:p>
          <a:p>
            <a:pPr marL="228600" indent="-228600">
              <a:spcBef>
                <a:spcPts val="0"/>
              </a:spcBef>
              <a:buSzPts val="2700"/>
            </a:pPr>
            <a:r>
              <a:rPr lang="en-US" sz="2700" dirty="0"/>
              <a:t>Unemployment has remained constant since July.</a:t>
            </a:r>
          </a:p>
          <a:p>
            <a:pPr marL="228600" lvl="0" indent="-228600" algn="l" rtl="0">
              <a:lnSpc>
                <a:spcPct val="90000"/>
              </a:lnSpc>
              <a:spcBef>
                <a:spcPts val="0"/>
              </a:spcBef>
              <a:spcAft>
                <a:spcPts val="0"/>
              </a:spcAft>
              <a:buClr>
                <a:schemeClr val="dk1"/>
              </a:buClr>
              <a:buSzPts val="2700"/>
              <a:buChar char="•"/>
            </a:pPr>
            <a:endParaRPr lang="en-US" sz="2700" dirty="0"/>
          </a:p>
          <a:p>
            <a:pPr marL="228600" lvl="0" indent="-57150" algn="l" rtl="0">
              <a:lnSpc>
                <a:spcPct val="90000"/>
              </a:lnSpc>
              <a:spcBef>
                <a:spcPts val="1000"/>
              </a:spcBef>
              <a:spcAft>
                <a:spcPts val="0"/>
              </a:spcAft>
              <a:buClr>
                <a:schemeClr val="dk1"/>
              </a:buClr>
              <a:buSzPts val="2700"/>
              <a:buNone/>
            </a:pPr>
            <a:endParaRPr sz="2700" dirty="0"/>
          </a:p>
        </p:txBody>
      </p:sp>
      <p:sp>
        <p:nvSpPr>
          <p:cNvPr id="376" name="Google Shape;376;p56"/>
          <p:cNvSpPr txBox="1"/>
          <p:nvPr/>
        </p:nvSpPr>
        <p:spPr>
          <a:xfrm>
            <a:off x="2805311" y="6443837"/>
            <a:ext cx="413681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dk1"/>
                </a:solidFill>
                <a:latin typeface="Arial" panose="020B0604020202020204" pitchFamily="34" charset="0"/>
                <a:ea typeface="Calibri"/>
                <a:cs typeface="Arial" panose="020B0604020202020204" pitchFamily="34" charset="0"/>
                <a:sym typeface="Calibri"/>
              </a:rPr>
              <a:t>Source:  IPSR calculations using Kansas Department of Labor Data</a:t>
            </a:r>
            <a:endParaRPr sz="1000" dirty="0">
              <a:latin typeface="Arial" panose="020B0604020202020204" pitchFamily="34" charset="0"/>
              <a:cs typeface="Arial" panose="020B0604020202020204" pitchFamily="34" charset="0"/>
            </a:endParaRPr>
          </a:p>
        </p:txBody>
      </p:sp>
      <p:sp>
        <p:nvSpPr>
          <p:cNvPr id="6" name="Google Shape;35;p6">
            <a:extLst>
              <a:ext uri="{FF2B5EF4-FFF2-40B4-BE49-F238E27FC236}">
                <a16:creationId xmlns:a16="http://schemas.microsoft.com/office/drawing/2014/main" id="{29246073-4164-3044-881A-4901300BCA0A}"/>
              </a:ext>
            </a:extLst>
          </p:cNvPr>
          <p:cNvSpPr txBox="1"/>
          <p:nvPr/>
        </p:nvSpPr>
        <p:spPr>
          <a:xfrm>
            <a:off x="300630" y="6444476"/>
            <a:ext cx="2229649"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200">
                <a:solidFill>
                  <a:srgbClr val="2F5496"/>
                </a:solidFill>
                <a:latin typeface="Arial"/>
                <a:ea typeface="Arial"/>
                <a:cs typeface="Arial"/>
                <a:sym typeface="Arial"/>
              </a:rPr>
              <a:t>17</a:t>
            </a:fld>
            <a:r>
              <a:rPr lang="en-US" sz="1200" dirty="0">
                <a:solidFill>
                  <a:srgbClr val="2F5496"/>
                </a:solidFill>
                <a:latin typeface="Arial"/>
                <a:ea typeface="Arial"/>
                <a:cs typeface="Arial"/>
                <a:sym typeface="Arial"/>
              </a:rPr>
              <a:t>     </a:t>
            </a:r>
            <a:r>
              <a:rPr lang="en-US" sz="1200" dirty="0">
                <a:solidFill>
                  <a:schemeClr val="dk1"/>
                </a:solidFill>
                <a:latin typeface="Calibri"/>
                <a:ea typeface="Calibri"/>
                <a:cs typeface="Calibri"/>
                <a:sym typeface="Calibri"/>
              </a:rPr>
              <a:t> </a:t>
            </a:r>
            <a:r>
              <a:rPr lang="en-US" sz="1200" dirty="0">
                <a:solidFill>
                  <a:srgbClr val="2F5496"/>
                </a:solidFill>
                <a:latin typeface="Arial"/>
                <a:ea typeface="Arial"/>
                <a:cs typeface="Arial"/>
                <a:sym typeface="Arial"/>
              </a:rPr>
              <a:t>Donna K. Ginther, PhD </a:t>
            </a:r>
            <a:endParaRPr dirty="0"/>
          </a:p>
        </p:txBody>
      </p:sp>
      <p:pic>
        <p:nvPicPr>
          <p:cNvPr id="3" name="Picture 2"/>
          <p:cNvPicPr>
            <a:picLocks noChangeAspect="1"/>
          </p:cNvPicPr>
          <p:nvPr/>
        </p:nvPicPr>
        <p:blipFill>
          <a:blip r:embed="rId3"/>
          <a:stretch>
            <a:fillRect/>
          </a:stretch>
        </p:blipFill>
        <p:spPr>
          <a:xfrm>
            <a:off x="8794" y="1191003"/>
            <a:ext cx="6540594" cy="4845714"/>
          </a:xfrm>
          <a:prstGeom prst="rect">
            <a:avLst/>
          </a:prstGeom>
        </p:spPr>
      </p:pic>
    </p:spTree>
    <p:extLst>
      <p:ext uri="{BB962C8B-B14F-4D97-AF65-F5344CB8AC3E}">
        <p14:creationId xmlns:p14="http://schemas.microsoft.com/office/powerpoint/2010/main" val="2937101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Initial Claims by County</a:t>
            </a:r>
          </a:p>
        </p:txBody>
      </p:sp>
      <p:sp>
        <p:nvSpPr>
          <p:cNvPr id="3" name="Text Placeholder 2"/>
          <p:cNvSpPr>
            <a:spLocks noGrp="1"/>
          </p:cNvSpPr>
          <p:nvPr>
            <p:ph type="body" idx="1"/>
          </p:nvPr>
        </p:nvSpPr>
        <p:spPr>
          <a:xfrm>
            <a:off x="6875584" y="1411769"/>
            <a:ext cx="4547789" cy="4814890"/>
          </a:xfrm>
        </p:spPr>
        <p:txBody>
          <a:bodyPr/>
          <a:lstStyle/>
          <a:p>
            <a:pPr marL="228600" lvl="0" indent="-228600">
              <a:spcBef>
                <a:spcPts val="0"/>
              </a:spcBef>
              <a:buSzPts val="2700"/>
            </a:pPr>
            <a:r>
              <a:rPr lang="en-US" dirty="0"/>
              <a:t>Sedgwick County saw 794 initial claims in November</a:t>
            </a:r>
            <a:endParaRPr lang="en-US" sz="2700" dirty="0"/>
          </a:p>
          <a:p>
            <a:pPr marL="685800" lvl="1" indent="-228600">
              <a:spcBef>
                <a:spcPts val="0"/>
              </a:spcBef>
              <a:buClr>
                <a:schemeClr val="accent1"/>
              </a:buClr>
              <a:buSzPct val="100000"/>
            </a:pPr>
            <a:r>
              <a:rPr lang="en-US" sz="2300" dirty="0"/>
              <a:t>Johnson: 552</a:t>
            </a:r>
          </a:p>
          <a:p>
            <a:pPr marL="685800" lvl="1" indent="-228600">
              <a:spcBef>
                <a:spcPts val="0"/>
              </a:spcBef>
              <a:buClr>
                <a:schemeClr val="accent1"/>
              </a:buClr>
              <a:buSzPct val="100000"/>
            </a:pPr>
            <a:r>
              <a:rPr lang="en-US" sz="2300" dirty="0"/>
              <a:t>Shawnee: 294</a:t>
            </a:r>
          </a:p>
          <a:p>
            <a:pPr marL="685800" lvl="1" indent="-228600">
              <a:spcBef>
                <a:spcPts val="0"/>
              </a:spcBef>
              <a:buClr>
                <a:schemeClr val="accent1"/>
              </a:buClr>
              <a:buSzPct val="100000"/>
            </a:pPr>
            <a:r>
              <a:rPr lang="en-US" sz="2300" dirty="0"/>
              <a:t>Wyandotte: 230</a:t>
            </a:r>
          </a:p>
          <a:p>
            <a:pPr marL="685800" lvl="1" indent="-228600">
              <a:spcBef>
                <a:spcPts val="0"/>
              </a:spcBef>
              <a:buClr>
                <a:schemeClr val="accent1"/>
              </a:buClr>
              <a:buSzPct val="100000"/>
            </a:pPr>
            <a:r>
              <a:rPr lang="en-US" sz="2300" dirty="0"/>
              <a:t>Reno: 98</a:t>
            </a:r>
          </a:p>
          <a:p>
            <a:pPr marL="685800" lvl="1" indent="-228600">
              <a:spcBef>
                <a:spcPts val="0"/>
              </a:spcBef>
              <a:buClr>
                <a:schemeClr val="accent1"/>
              </a:buClr>
              <a:buSzPct val="100000"/>
            </a:pPr>
            <a:r>
              <a:rPr lang="en-US" sz="2300" dirty="0"/>
              <a:t>Douglas: 147</a:t>
            </a:r>
          </a:p>
          <a:p>
            <a:pPr marL="685800" lvl="1" indent="-228600">
              <a:spcBef>
                <a:spcPts val="0"/>
              </a:spcBef>
              <a:buClr>
                <a:schemeClr val="accent1"/>
              </a:buClr>
              <a:buSzPct val="100000"/>
            </a:pPr>
            <a:r>
              <a:rPr lang="en-US" sz="2300" dirty="0"/>
              <a:t>Leavenworth: 111</a:t>
            </a:r>
          </a:p>
          <a:p>
            <a:pPr marL="228600" lvl="0" indent="-228600">
              <a:spcBef>
                <a:spcPts val="0"/>
              </a:spcBef>
              <a:buClr>
                <a:srgbClr val="000000"/>
              </a:buClr>
              <a:buSzPts val="2700"/>
            </a:pPr>
            <a:r>
              <a:rPr lang="en-US" dirty="0">
                <a:solidFill>
                  <a:srgbClr val="000000"/>
                </a:solidFill>
              </a:rPr>
              <a:t>Wichita area still sees most new claims</a:t>
            </a:r>
            <a:endParaRPr lang="en-US" sz="2700" dirty="0">
              <a:solidFill>
                <a:srgbClr val="000000"/>
              </a:solidFill>
            </a:endParaRPr>
          </a:p>
          <a:p>
            <a:pPr marL="457200" lvl="1" indent="0">
              <a:spcBef>
                <a:spcPts val="0"/>
              </a:spcBef>
              <a:buClr>
                <a:schemeClr val="accent1"/>
              </a:buClr>
              <a:buSzPct val="100000"/>
              <a:buNone/>
            </a:pPr>
            <a:endParaRPr lang="en-US" sz="2300" dirty="0"/>
          </a:p>
          <a:p>
            <a:pPr marL="457200" lvl="1" indent="0">
              <a:spcBef>
                <a:spcPts val="0"/>
              </a:spcBef>
              <a:buClr>
                <a:schemeClr val="accent1"/>
              </a:buClr>
              <a:buSzPct val="100000"/>
              <a:buNone/>
            </a:pPr>
            <a:endParaRPr lang="en-US" sz="2300" dirty="0"/>
          </a:p>
          <a:p>
            <a:pPr marL="685800" lvl="1" indent="-228600">
              <a:spcBef>
                <a:spcPts val="0"/>
              </a:spcBef>
              <a:buClr>
                <a:schemeClr val="accent1"/>
              </a:buClr>
              <a:buSzPct val="100000"/>
            </a:pPr>
            <a:endParaRPr lang="en-US" dirty="0"/>
          </a:p>
          <a:p>
            <a:endParaRPr lang="en-US" dirty="0"/>
          </a:p>
          <a:p>
            <a:endParaRPr lang="en-US" dirty="0"/>
          </a:p>
        </p:txBody>
      </p:sp>
      <p:pic>
        <p:nvPicPr>
          <p:cNvPr id="5" name="Picture 4"/>
          <p:cNvPicPr>
            <a:picLocks noChangeAspect="1"/>
          </p:cNvPicPr>
          <p:nvPr/>
        </p:nvPicPr>
        <p:blipFill>
          <a:blip r:embed="rId2"/>
          <a:stretch>
            <a:fillRect/>
          </a:stretch>
        </p:blipFill>
        <p:spPr>
          <a:xfrm>
            <a:off x="0" y="1194779"/>
            <a:ext cx="6831473" cy="5073030"/>
          </a:xfrm>
          <a:prstGeom prst="rect">
            <a:avLst/>
          </a:prstGeom>
        </p:spPr>
      </p:pic>
    </p:spTree>
    <p:extLst>
      <p:ext uri="{BB962C8B-B14F-4D97-AF65-F5344CB8AC3E}">
        <p14:creationId xmlns:p14="http://schemas.microsoft.com/office/powerpoint/2010/main" val="1017853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80"/>
          <p:cNvSpPr txBox="1">
            <a:spLocks noGrp="1"/>
          </p:cNvSpPr>
          <p:nvPr>
            <p:ph type="title"/>
          </p:nvPr>
        </p:nvSpPr>
        <p:spPr>
          <a:xfrm>
            <a:off x="199697" y="354784"/>
            <a:ext cx="11342539" cy="67326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D8E2F3"/>
              </a:buClr>
              <a:buSzPts val="3600"/>
              <a:buFont typeface="Arial"/>
              <a:buNone/>
            </a:pPr>
            <a:r>
              <a:rPr lang="en-US" dirty="0"/>
              <a:t>Job Postings Have Increased</a:t>
            </a:r>
            <a:endParaRPr dirty="0"/>
          </a:p>
        </p:txBody>
      </p:sp>
      <p:sp>
        <p:nvSpPr>
          <p:cNvPr id="9" name="TextBox 8">
            <a:extLst>
              <a:ext uri="{FF2B5EF4-FFF2-40B4-BE49-F238E27FC236}">
                <a16:creationId xmlns:a16="http://schemas.microsoft.com/office/drawing/2014/main" id="{13F11817-CD30-1946-A90B-0E8953C15A91}"/>
              </a:ext>
            </a:extLst>
          </p:cNvPr>
          <p:cNvSpPr txBox="1"/>
          <p:nvPr/>
        </p:nvSpPr>
        <p:spPr>
          <a:xfrm>
            <a:off x="8382000" y="1349978"/>
            <a:ext cx="3810000" cy="4124206"/>
          </a:xfrm>
          <a:prstGeom prst="rect">
            <a:avLst/>
          </a:prstGeom>
          <a:noFill/>
        </p:spPr>
        <p:txBody>
          <a:bodyPr wrap="square" rtlCol="0">
            <a:spAutoFit/>
          </a:bodyPr>
          <a:lstStyle/>
          <a:p>
            <a:pPr marL="514350" indent="-514350">
              <a:buAutoNum type="arabicPeriod"/>
            </a:pPr>
            <a:r>
              <a:rPr lang="en-US" sz="2400" dirty="0"/>
              <a:t>Job Postings are up 28% in Kansas compared to the start of the pandemic.</a:t>
            </a:r>
          </a:p>
          <a:p>
            <a:pPr marL="514350" indent="-514350">
              <a:buAutoNum type="arabicPeriod"/>
            </a:pPr>
            <a:r>
              <a:rPr lang="en-US" sz="2400" dirty="0"/>
              <a:t>In the US, job postings are up 15%.</a:t>
            </a:r>
          </a:p>
          <a:p>
            <a:pPr marL="514350" indent="-514350">
              <a:buAutoNum type="arabicPeriod"/>
            </a:pPr>
            <a:r>
              <a:rPr lang="en-US" sz="2400" dirty="0"/>
              <a:t>Job postings are noisy.</a:t>
            </a:r>
          </a:p>
          <a:p>
            <a:endParaRPr lang="en-US" dirty="0"/>
          </a:p>
          <a:p>
            <a:endParaRPr lang="en-US" dirty="0"/>
          </a:p>
          <a:p>
            <a:endParaRPr lang="en-US" dirty="0"/>
          </a:p>
          <a:p>
            <a:endParaRPr lang="en-US" dirty="0"/>
          </a:p>
          <a:p>
            <a:endParaRPr lang="en-US" dirty="0"/>
          </a:p>
        </p:txBody>
      </p:sp>
      <p:sp>
        <p:nvSpPr>
          <p:cNvPr id="6" name="Google Shape;455;p66">
            <a:extLst>
              <a:ext uri="{FF2B5EF4-FFF2-40B4-BE49-F238E27FC236}">
                <a16:creationId xmlns:a16="http://schemas.microsoft.com/office/drawing/2014/main" id="{498F6AD1-F348-984D-98FC-189931AED0B9}"/>
              </a:ext>
            </a:extLst>
          </p:cNvPr>
          <p:cNvSpPr txBox="1"/>
          <p:nvPr/>
        </p:nvSpPr>
        <p:spPr>
          <a:xfrm>
            <a:off x="2585390" y="6441504"/>
            <a:ext cx="434708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dk1"/>
                </a:solidFill>
                <a:latin typeface="Arial" panose="020B0604020202020204" pitchFamily="34" charset="0"/>
                <a:ea typeface="Calibri"/>
                <a:cs typeface="Arial" panose="020B0604020202020204" pitchFamily="34" charset="0"/>
                <a:sym typeface="Calibri"/>
              </a:rPr>
              <a:t>Source:  </a:t>
            </a:r>
            <a:r>
              <a:rPr lang="en-US" sz="1000" dirty="0" err="1">
                <a:solidFill>
                  <a:schemeClr val="dk1"/>
                </a:solidFill>
                <a:latin typeface="Arial" panose="020B0604020202020204" pitchFamily="34" charset="0"/>
                <a:ea typeface="Calibri"/>
                <a:cs typeface="Arial" panose="020B0604020202020204" pitchFamily="34" charset="0"/>
                <a:sym typeface="Calibri"/>
              </a:rPr>
              <a:t>Tracktherecovery.org</a:t>
            </a:r>
            <a:endParaRPr sz="10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 y="1186961"/>
            <a:ext cx="8229600" cy="4466493"/>
          </a:xfrm>
          <a:prstGeom prst="rect">
            <a:avLst/>
          </a:prstGeom>
        </p:spPr>
      </p:pic>
    </p:spTree>
    <p:extLst>
      <p:ext uri="{BB962C8B-B14F-4D97-AF65-F5344CB8AC3E}">
        <p14:creationId xmlns:p14="http://schemas.microsoft.com/office/powerpoint/2010/main" val="570390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1"/>
          <p:cNvSpPr txBox="1">
            <a:spLocks noGrp="1"/>
          </p:cNvSpPr>
          <p:nvPr>
            <p:ph type="title"/>
          </p:nvPr>
        </p:nvSpPr>
        <p:spPr>
          <a:xfrm>
            <a:off x="220092" y="344406"/>
            <a:ext cx="11319238" cy="67326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D8E2F3"/>
              </a:buClr>
              <a:buSzPts val="3600"/>
              <a:buFont typeface="Arial"/>
              <a:buNone/>
            </a:pPr>
            <a:r>
              <a:rPr lang="en-US"/>
              <a:t>Overview</a:t>
            </a:r>
            <a:endParaRPr/>
          </a:p>
        </p:txBody>
      </p:sp>
      <p:sp>
        <p:nvSpPr>
          <p:cNvPr id="185" name="Google Shape;185;p31"/>
          <p:cNvSpPr txBox="1">
            <a:spLocks noGrp="1"/>
          </p:cNvSpPr>
          <p:nvPr>
            <p:ph type="body" idx="1"/>
          </p:nvPr>
        </p:nvSpPr>
        <p:spPr>
          <a:xfrm>
            <a:off x="841513" y="1463065"/>
            <a:ext cx="10508974" cy="451712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200"/>
              <a:buChar char="•"/>
            </a:pPr>
            <a:r>
              <a:rPr lang="en-US" dirty="0"/>
              <a:t>Update on COVID-19 in Kansas and the United States</a:t>
            </a:r>
            <a:endParaRPr dirty="0"/>
          </a:p>
          <a:p>
            <a:pPr marL="228600" lvl="0" indent="-228600" algn="l" rtl="0">
              <a:lnSpc>
                <a:spcPct val="90000"/>
              </a:lnSpc>
              <a:spcBef>
                <a:spcPts val="1000"/>
              </a:spcBef>
              <a:spcAft>
                <a:spcPts val="0"/>
              </a:spcAft>
              <a:buClr>
                <a:schemeClr val="dk1"/>
              </a:buClr>
              <a:buSzPts val="3200"/>
              <a:buChar char="•"/>
            </a:pPr>
            <a:r>
              <a:rPr lang="en-US" dirty="0"/>
              <a:t>What’s happened to the US &amp; Kansas economies in 2021.</a:t>
            </a:r>
          </a:p>
          <a:p>
            <a:pPr marL="228600" indent="-228600">
              <a:buSzPts val="3200"/>
            </a:pPr>
            <a:r>
              <a:rPr lang="en-US" dirty="0">
                <a:solidFill>
                  <a:srgbClr val="C00000"/>
                </a:solidFill>
              </a:rPr>
              <a:t>COVID remains a threat to the full recovery</a:t>
            </a:r>
            <a:r>
              <a:rPr lang="en-US" dirty="0"/>
              <a:t>.</a:t>
            </a:r>
          </a:p>
          <a:p>
            <a:pPr marL="228600" indent="-228600">
              <a:buSzPts val="3200"/>
            </a:pPr>
            <a:r>
              <a:rPr lang="en-US" dirty="0"/>
              <a:t>Preview of Tax Council Report</a:t>
            </a:r>
          </a:p>
          <a:p>
            <a:pPr marL="228600" indent="-228600">
              <a:buSzPts val="3200"/>
            </a:pPr>
            <a:endParaRPr lang="en-US" dirty="0"/>
          </a:p>
        </p:txBody>
      </p:sp>
    </p:spTree>
    <p:extLst>
      <p:ext uri="{BB962C8B-B14F-4D97-AF65-F5344CB8AC3E}">
        <p14:creationId xmlns:p14="http://schemas.microsoft.com/office/powerpoint/2010/main" val="2338864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Job Openings Outnumber Unemployment Claims</a:t>
            </a:r>
          </a:p>
        </p:txBody>
      </p:sp>
      <p:sp>
        <p:nvSpPr>
          <p:cNvPr id="3" name="Text Placeholder 2"/>
          <p:cNvSpPr>
            <a:spLocks noGrp="1"/>
          </p:cNvSpPr>
          <p:nvPr>
            <p:ph type="body" idx="1"/>
          </p:nvPr>
        </p:nvSpPr>
        <p:spPr>
          <a:xfrm>
            <a:off x="6721466" y="1299364"/>
            <a:ext cx="4996197" cy="4814890"/>
          </a:xfrm>
        </p:spPr>
        <p:txBody>
          <a:bodyPr/>
          <a:lstStyle/>
          <a:p>
            <a:r>
              <a:rPr lang="en-US" sz="2800" dirty="0"/>
              <a:t>In all counties with unemployment claims, job Openings outnumber claims.</a:t>
            </a:r>
          </a:p>
          <a:p>
            <a:r>
              <a:rPr lang="en-US" sz="2800" dirty="0"/>
              <a:t>Six largest Kansas counties have 9.3-36 openings per claim.</a:t>
            </a:r>
          </a:p>
          <a:p>
            <a:r>
              <a:rPr lang="en-US" sz="2800" dirty="0"/>
              <a:t>Labor shortage is not the result of workers receiving unemployment benefits.</a:t>
            </a:r>
          </a:p>
          <a:p>
            <a:endParaRPr lang="en-US" dirty="0"/>
          </a:p>
        </p:txBody>
      </p:sp>
      <p:pic>
        <p:nvPicPr>
          <p:cNvPr id="5" name="Picture 4"/>
          <p:cNvPicPr>
            <a:picLocks noChangeAspect="1"/>
          </p:cNvPicPr>
          <p:nvPr/>
        </p:nvPicPr>
        <p:blipFill>
          <a:blip r:embed="rId2"/>
          <a:stretch>
            <a:fillRect/>
          </a:stretch>
        </p:blipFill>
        <p:spPr>
          <a:xfrm>
            <a:off x="0" y="1185068"/>
            <a:ext cx="6554141" cy="5134077"/>
          </a:xfrm>
          <a:prstGeom prst="rect">
            <a:avLst/>
          </a:prstGeom>
        </p:spPr>
      </p:pic>
    </p:spTree>
    <p:extLst>
      <p:ext uri="{BB962C8B-B14F-4D97-AF65-F5344CB8AC3E}">
        <p14:creationId xmlns:p14="http://schemas.microsoft.com/office/powerpoint/2010/main" val="1461332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8B0DFCDD-006C-0043-9071-2EBD41319CB3}"/>
              </a:ext>
            </a:extLst>
          </p:cNvPr>
          <p:cNvGraphicFramePr>
            <a:graphicFrameLocks noGrp="1"/>
          </p:cNvGraphicFramePr>
          <p:nvPr>
            <p:extLst>
              <p:ext uri="{D42A27DB-BD31-4B8C-83A1-F6EECF244321}">
                <p14:modId xmlns:p14="http://schemas.microsoft.com/office/powerpoint/2010/main" val="3755330085"/>
              </p:ext>
            </p:extLst>
          </p:nvPr>
        </p:nvGraphicFramePr>
        <p:xfrm>
          <a:off x="1" y="1241694"/>
          <a:ext cx="7086599" cy="4954357"/>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291958FF-CBAD-47FB-A7FE-86CAC2B84759}"/>
              </a:ext>
            </a:extLst>
          </p:cNvPr>
          <p:cNvSpPr>
            <a:spLocks noGrp="1"/>
          </p:cNvSpPr>
          <p:nvPr>
            <p:ph type="title"/>
          </p:nvPr>
        </p:nvSpPr>
        <p:spPr>
          <a:xfrm>
            <a:off x="239970" y="414895"/>
            <a:ext cx="11438223" cy="673261"/>
          </a:xfrm>
        </p:spPr>
        <p:txBody>
          <a:bodyPr/>
          <a:lstStyle/>
          <a:p>
            <a:r>
              <a:rPr lang="en-US" dirty="0"/>
              <a:t>Kansas and US Household Comparison October 11</a:t>
            </a:r>
          </a:p>
        </p:txBody>
      </p:sp>
      <p:sp>
        <p:nvSpPr>
          <p:cNvPr id="9" name="Text Placeholder 3">
            <a:extLst>
              <a:ext uri="{FF2B5EF4-FFF2-40B4-BE49-F238E27FC236}">
                <a16:creationId xmlns:a16="http://schemas.microsoft.com/office/drawing/2014/main" id="{88B927B3-2634-4FE2-9CFF-0AD4119F5B39}"/>
              </a:ext>
            </a:extLst>
          </p:cNvPr>
          <p:cNvSpPr txBox="1">
            <a:spLocks/>
          </p:cNvSpPr>
          <p:nvPr/>
        </p:nvSpPr>
        <p:spPr>
          <a:xfrm>
            <a:off x="7010403" y="1088156"/>
            <a:ext cx="4941627" cy="403747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32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rgbClr val="2F5496"/>
              </a:buClr>
              <a:buSzPts val="1800"/>
              <a:buFont typeface="Arial"/>
              <a:buChar char="•"/>
              <a:defRPr sz="2800" b="0" i="0" u="none" strike="noStrike" cap="none">
                <a:solidFill>
                  <a:srgbClr val="2F5496"/>
                </a:solidFill>
                <a:latin typeface="Arial"/>
                <a:ea typeface="Arial"/>
                <a:cs typeface="Arial"/>
                <a:sym typeface="Arial"/>
              </a:defRPr>
            </a:lvl2pPr>
            <a:lvl3pPr marL="1371600" marR="0" lvl="2" indent="-342900" algn="l" rtl="0">
              <a:lnSpc>
                <a:spcPct val="90000"/>
              </a:lnSpc>
              <a:spcBef>
                <a:spcPts val="500"/>
              </a:spcBef>
              <a:spcAft>
                <a:spcPts val="0"/>
              </a:spcAft>
              <a:buClr>
                <a:srgbClr val="C00000"/>
              </a:buClr>
              <a:buSzPts val="1800"/>
              <a:buFont typeface="Arial"/>
              <a:buChar char="•"/>
              <a:defRPr sz="2400" b="0" i="0" u="none" strike="noStrike" cap="none">
                <a:solidFill>
                  <a:srgbClr val="C00000"/>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rgbClr val="2F5496"/>
              </a:buClr>
              <a:buSzPts val="1800"/>
              <a:buFont typeface="Arial"/>
              <a:buChar char="•"/>
              <a:defRPr sz="2000" b="0" i="0" u="none" strike="noStrike" cap="none">
                <a:solidFill>
                  <a:srgbClr val="2F549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buSzPct val="100000"/>
            </a:pPr>
            <a:r>
              <a:rPr lang="en-US" sz="2800" dirty="0"/>
              <a:t>10% of Kansas households faced loss in employment income</a:t>
            </a:r>
          </a:p>
          <a:p>
            <a:pPr lvl="1">
              <a:buSzPct val="100000"/>
            </a:pPr>
            <a:r>
              <a:rPr lang="en-US" sz="2400" dirty="0">
                <a:solidFill>
                  <a:srgbClr val="0070C0"/>
                </a:solidFill>
              </a:rPr>
              <a:t>20% of Kansas households report likely or somewhat likely eviction or foreclosure</a:t>
            </a:r>
          </a:p>
          <a:p>
            <a:pPr>
              <a:buSzPct val="100000"/>
            </a:pPr>
            <a:r>
              <a:rPr lang="en-US" sz="2800" dirty="0">
                <a:solidFill>
                  <a:schemeClr val="tx1"/>
                </a:solidFill>
              </a:rPr>
              <a:t>Childcare issues are more pressing in Kansas.</a:t>
            </a:r>
          </a:p>
          <a:p>
            <a:pPr>
              <a:buSzPct val="100000"/>
            </a:pPr>
            <a:r>
              <a:rPr lang="en-US" sz="2800" dirty="0">
                <a:solidFill>
                  <a:srgbClr val="C00000"/>
                </a:solidFill>
              </a:rPr>
              <a:t>Fixing childcare shortage will address the labor shortage</a:t>
            </a:r>
          </a:p>
          <a:p>
            <a:pPr marL="571500" lvl="1" indent="0">
              <a:buNone/>
            </a:pPr>
            <a:endParaRPr lang="en-US" sz="2400" dirty="0"/>
          </a:p>
        </p:txBody>
      </p:sp>
      <p:sp>
        <p:nvSpPr>
          <p:cNvPr id="5" name="Google Shape;35;p6">
            <a:extLst>
              <a:ext uri="{FF2B5EF4-FFF2-40B4-BE49-F238E27FC236}">
                <a16:creationId xmlns:a16="http://schemas.microsoft.com/office/drawing/2014/main" id="{FBC3E661-9275-F941-B065-AF5980A0EA05}"/>
              </a:ext>
            </a:extLst>
          </p:cNvPr>
          <p:cNvSpPr txBox="1"/>
          <p:nvPr/>
        </p:nvSpPr>
        <p:spPr>
          <a:xfrm>
            <a:off x="300630" y="6444476"/>
            <a:ext cx="2229649"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200">
                <a:solidFill>
                  <a:srgbClr val="2F5496"/>
                </a:solidFill>
                <a:latin typeface="Arial"/>
                <a:ea typeface="Arial"/>
                <a:cs typeface="Arial"/>
                <a:sym typeface="Arial"/>
              </a:rPr>
              <a:t>21</a:t>
            </a:fld>
            <a:r>
              <a:rPr lang="en-US" sz="1200">
                <a:solidFill>
                  <a:srgbClr val="2F5496"/>
                </a:solidFill>
                <a:latin typeface="Arial"/>
                <a:ea typeface="Arial"/>
                <a:cs typeface="Arial"/>
                <a:sym typeface="Arial"/>
              </a:rPr>
              <a:t>     </a:t>
            </a:r>
            <a:r>
              <a:rPr lang="en-US" sz="1200">
                <a:solidFill>
                  <a:schemeClr val="dk1"/>
                </a:solidFill>
                <a:latin typeface="Calibri"/>
                <a:ea typeface="Calibri"/>
                <a:cs typeface="Calibri"/>
                <a:sym typeface="Calibri"/>
              </a:rPr>
              <a:t> </a:t>
            </a:r>
            <a:r>
              <a:rPr lang="en-US" sz="1200">
                <a:solidFill>
                  <a:srgbClr val="2F5496"/>
                </a:solidFill>
                <a:latin typeface="Arial"/>
                <a:ea typeface="Arial"/>
                <a:cs typeface="Arial"/>
                <a:sym typeface="Arial"/>
              </a:rPr>
              <a:t>Donna K. Ginther, PhD </a:t>
            </a:r>
            <a:endParaRPr/>
          </a:p>
        </p:txBody>
      </p:sp>
      <p:sp>
        <p:nvSpPr>
          <p:cNvPr id="3" name="Oval 2">
            <a:extLst>
              <a:ext uri="{FF2B5EF4-FFF2-40B4-BE49-F238E27FC236}">
                <a16:creationId xmlns:a16="http://schemas.microsoft.com/office/drawing/2014/main" id="{A947AE35-6D72-8744-92EE-9D7C29275A1E}"/>
              </a:ext>
            </a:extLst>
          </p:cNvPr>
          <p:cNvSpPr/>
          <p:nvPr/>
        </p:nvSpPr>
        <p:spPr>
          <a:xfrm>
            <a:off x="3762097" y="4349574"/>
            <a:ext cx="1261241" cy="131379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1768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6000"/>
              <a:buFont typeface="Arial"/>
              <a:buNone/>
            </a:pPr>
            <a:r>
              <a:rPr lang="en-US" dirty="0">
                <a:solidFill>
                  <a:srgbClr val="1F3864"/>
                </a:solidFill>
              </a:rPr>
              <a:t>Inflation is Increasing</a:t>
            </a:r>
            <a:endParaRPr dirty="0"/>
          </a:p>
        </p:txBody>
      </p:sp>
      <p:sp>
        <p:nvSpPr>
          <p:cNvPr id="259" name="Google Shape;259;p4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endParaRPr dirty="0"/>
          </a:p>
          <a:p>
            <a:pPr marL="0" lvl="0" indent="0" algn="ctr" rtl="0">
              <a:lnSpc>
                <a:spcPct val="90000"/>
              </a:lnSpc>
              <a:spcBef>
                <a:spcPts val="1000"/>
              </a:spcBef>
              <a:spcAft>
                <a:spcPts val="0"/>
              </a:spcAft>
              <a:buClr>
                <a:schemeClr val="dk1"/>
              </a:buClr>
              <a:buSzPts val="3200"/>
              <a:buNone/>
            </a:pPr>
            <a:r>
              <a:rPr lang="en-US" sz="3200" dirty="0">
                <a:solidFill>
                  <a:srgbClr val="C00000"/>
                </a:solidFill>
              </a:rPr>
              <a:t>Supply Chains are Driving Prices Higher</a:t>
            </a:r>
            <a:endParaRPr dirty="0">
              <a:solidFill>
                <a:srgbClr val="C00000"/>
              </a:solidFill>
            </a:endParaRPr>
          </a:p>
        </p:txBody>
      </p:sp>
    </p:spTree>
    <p:extLst>
      <p:ext uri="{BB962C8B-B14F-4D97-AF65-F5344CB8AC3E}">
        <p14:creationId xmlns:p14="http://schemas.microsoft.com/office/powerpoint/2010/main" val="5759371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D09A2-53B7-E649-AB54-C2A9576FBB29}"/>
              </a:ext>
            </a:extLst>
          </p:cNvPr>
          <p:cNvSpPr>
            <a:spLocks noGrp="1"/>
          </p:cNvSpPr>
          <p:nvPr>
            <p:ph type="title"/>
          </p:nvPr>
        </p:nvSpPr>
        <p:spPr>
          <a:xfrm>
            <a:off x="239971" y="414895"/>
            <a:ext cx="11384470" cy="673261"/>
          </a:xfrm>
        </p:spPr>
        <p:txBody>
          <a:bodyPr/>
          <a:lstStyle/>
          <a:p>
            <a:r>
              <a:rPr lang="en-US" dirty="0"/>
              <a:t>Inflation has Increased</a:t>
            </a:r>
          </a:p>
        </p:txBody>
      </p:sp>
      <p:sp>
        <p:nvSpPr>
          <p:cNvPr id="4" name="Text Placeholder 3">
            <a:extLst>
              <a:ext uri="{FF2B5EF4-FFF2-40B4-BE49-F238E27FC236}">
                <a16:creationId xmlns:a16="http://schemas.microsoft.com/office/drawing/2014/main" id="{60ED821F-A67C-D142-93DB-BF3169F99F26}"/>
              </a:ext>
            </a:extLst>
          </p:cNvPr>
          <p:cNvSpPr>
            <a:spLocks noGrp="1"/>
          </p:cNvSpPr>
          <p:nvPr>
            <p:ph type="body" idx="2"/>
          </p:nvPr>
        </p:nvSpPr>
        <p:spPr>
          <a:xfrm>
            <a:off x="7334788" y="1186018"/>
            <a:ext cx="4742794" cy="4351338"/>
          </a:xfrm>
        </p:spPr>
        <p:txBody>
          <a:bodyPr/>
          <a:lstStyle/>
          <a:p>
            <a:r>
              <a:rPr lang="en-US" dirty="0"/>
              <a:t>CPI up over 6.8% compared to a year ago. </a:t>
            </a:r>
          </a:p>
          <a:p>
            <a:pPr lvl="1"/>
            <a:r>
              <a:rPr lang="en-US" sz="2400" dirty="0"/>
              <a:t>CPI less food and energy up 5%.</a:t>
            </a:r>
          </a:p>
          <a:p>
            <a:pPr lvl="1"/>
            <a:r>
              <a:rPr lang="en-US" sz="2400" dirty="0"/>
              <a:t>Last year inflation was incredibly low due to the pandemic.</a:t>
            </a:r>
          </a:p>
          <a:p>
            <a:r>
              <a:rPr lang="en-US" dirty="0"/>
              <a:t>Inflation being driven by supply shocks.</a:t>
            </a:r>
          </a:p>
        </p:txBody>
      </p:sp>
      <p:pic>
        <p:nvPicPr>
          <p:cNvPr id="3" name="Picture 2"/>
          <p:cNvPicPr>
            <a:picLocks noChangeAspect="1"/>
          </p:cNvPicPr>
          <p:nvPr/>
        </p:nvPicPr>
        <p:blipFill>
          <a:blip r:embed="rId2"/>
          <a:stretch>
            <a:fillRect/>
          </a:stretch>
        </p:blipFill>
        <p:spPr>
          <a:xfrm>
            <a:off x="0" y="1186018"/>
            <a:ext cx="7334788" cy="4944433"/>
          </a:xfrm>
          <a:prstGeom prst="rect">
            <a:avLst/>
          </a:prstGeom>
        </p:spPr>
      </p:pic>
    </p:spTree>
    <p:extLst>
      <p:ext uri="{BB962C8B-B14F-4D97-AF65-F5344CB8AC3E}">
        <p14:creationId xmlns:p14="http://schemas.microsoft.com/office/powerpoint/2010/main" val="15069622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0" y="414895"/>
            <a:ext cx="11416001" cy="673261"/>
          </a:xfrm>
        </p:spPr>
        <p:txBody>
          <a:bodyPr/>
          <a:lstStyle/>
          <a:p>
            <a:r>
              <a:rPr lang="en-US" dirty="0"/>
              <a:t>Food and Shelter are Driving Inflation</a:t>
            </a:r>
          </a:p>
        </p:txBody>
      </p:sp>
      <p:sp>
        <p:nvSpPr>
          <p:cNvPr id="4" name="Text Placeholder 3"/>
          <p:cNvSpPr>
            <a:spLocks noGrp="1"/>
          </p:cNvSpPr>
          <p:nvPr>
            <p:ph type="body" idx="2"/>
          </p:nvPr>
        </p:nvSpPr>
        <p:spPr>
          <a:xfrm>
            <a:off x="6696925" y="1417742"/>
            <a:ext cx="5181600" cy="4351338"/>
          </a:xfrm>
        </p:spPr>
        <p:txBody>
          <a:bodyPr/>
          <a:lstStyle/>
          <a:p>
            <a:r>
              <a:rPr lang="en-US" dirty="0"/>
              <a:t>Increasing cost of energy is now driving inflation.</a:t>
            </a:r>
          </a:p>
          <a:p>
            <a:r>
              <a:rPr lang="en-US" dirty="0"/>
              <a:t>Food, shelter, and used vehicles are still factors.  </a:t>
            </a:r>
          </a:p>
        </p:txBody>
      </p:sp>
      <p:sp>
        <p:nvSpPr>
          <p:cNvPr id="7" name="TextBox 6"/>
          <p:cNvSpPr txBox="1"/>
          <p:nvPr/>
        </p:nvSpPr>
        <p:spPr>
          <a:xfrm>
            <a:off x="0" y="6488723"/>
            <a:ext cx="4413738" cy="307777"/>
          </a:xfrm>
          <a:prstGeom prst="rect">
            <a:avLst/>
          </a:prstGeom>
          <a:noFill/>
        </p:spPr>
        <p:txBody>
          <a:bodyPr wrap="square" rtlCol="0">
            <a:spAutoFit/>
          </a:bodyPr>
          <a:lstStyle/>
          <a:p>
            <a:r>
              <a:rPr lang="en-US" dirty="0"/>
              <a:t>Source: The Washington Post</a:t>
            </a:r>
          </a:p>
        </p:txBody>
      </p:sp>
      <p:pic>
        <p:nvPicPr>
          <p:cNvPr id="6" name="Picture 5"/>
          <p:cNvPicPr>
            <a:picLocks noChangeAspect="1"/>
          </p:cNvPicPr>
          <p:nvPr/>
        </p:nvPicPr>
        <p:blipFill>
          <a:blip r:embed="rId2"/>
          <a:stretch>
            <a:fillRect/>
          </a:stretch>
        </p:blipFill>
        <p:spPr>
          <a:xfrm>
            <a:off x="0" y="1190697"/>
            <a:ext cx="5591908" cy="5195484"/>
          </a:xfrm>
          <a:prstGeom prst="rect">
            <a:avLst/>
          </a:prstGeom>
        </p:spPr>
      </p:pic>
    </p:spTree>
    <p:extLst>
      <p:ext uri="{BB962C8B-B14F-4D97-AF65-F5344CB8AC3E}">
        <p14:creationId xmlns:p14="http://schemas.microsoft.com/office/powerpoint/2010/main" val="462415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1" y="414895"/>
            <a:ext cx="11447532" cy="673261"/>
          </a:xfrm>
        </p:spPr>
        <p:txBody>
          <a:bodyPr/>
          <a:lstStyle/>
          <a:p>
            <a:r>
              <a:rPr lang="en-US" dirty="0"/>
              <a:t>The Price of Meat is Climbing</a:t>
            </a:r>
          </a:p>
        </p:txBody>
      </p:sp>
      <p:sp>
        <p:nvSpPr>
          <p:cNvPr id="4" name="Text Placeholder 3"/>
          <p:cNvSpPr>
            <a:spLocks noGrp="1"/>
          </p:cNvSpPr>
          <p:nvPr>
            <p:ph type="body" idx="2"/>
          </p:nvPr>
        </p:nvSpPr>
        <p:spPr>
          <a:xfrm>
            <a:off x="6163408" y="1394802"/>
            <a:ext cx="5181600" cy="4351338"/>
          </a:xfrm>
        </p:spPr>
        <p:txBody>
          <a:bodyPr/>
          <a:lstStyle/>
          <a:p>
            <a:r>
              <a:rPr lang="en-US" dirty="0"/>
              <a:t>Meat prices have risen 20% since November 2019.</a:t>
            </a:r>
          </a:p>
          <a:p>
            <a:pPr lvl="1"/>
            <a:r>
              <a:rPr lang="en-US" dirty="0"/>
              <a:t>Fruits and vegetables up 7%</a:t>
            </a:r>
          </a:p>
          <a:p>
            <a:pPr lvl="1"/>
            <a:r>
              <a:rPr lang="en-US" dirty="0"/>
              <a:t>Cereals and baked goods: 7%</a:t>
            </a:r>
          </a:p>
          <a:p>
            <a:pPr lvl="1"/>
            <a:r>
              <a:rPr lang="en-US" dirty="0"/>
              <a:t>Dairy and related: 5%</a:t>
            </a:r>
          </a:p>
          <a:p>
            <a:r>
              <a:rPr lang="en-US" dirty="0"/>
              <a:t>Agriculture income is up.</a:t>
            </a:r>
          </a:p>
          <a:p>
            <a:endParaRPr lang="en-US" dirty="0"/>
          </a:p>
        </p:txBody>
      </p:sp>
      <p:sp>
        <p:nvSpPr>
          <p:cNvPr id="6" name="TextBox 5"/>
          <p:cNvSpPr txBox="1"/>
          <p:nvPr/>
        </p:nvSpPr>
        <p:spPr>
          <a:xfrm>
            <a:off x="0" y="6488723"/>
            <a:ext cx="4413738" cy="307777"/>
          </a:xfrm>
          <a:prstGeom prst="rect">
            <a:avLst/>
          </a:prstGeom>
          <a:noFill/>
        </p:spPr>
        <p:txBody>
          <a:bodyPr wrap="square" rtlCol="0">
            <a:spAutoFit/>
          </a:bodyPr>
          <a:lstStyle/>
          <a:p>
            <a:r>
              <a:rPr lang="en-US" dirty="0"/>
              <a:t>Source: The Washington Post</a:t>
            </a:r>
          </a:p>
        </p:txBody>
      </p:sp>
      <p:pic>
        <p:nvPicPr>
          <p:cNvPr id="3" name="Picture 2"/>
          <p:cNvPicPr>
            <a:picLocks noChangeAspect="1"/>
          </p:cNvPicPr>
          <p:nvPr/>
        </p:nvPicPr>
        <p:blipFill>
          <a:blip r:embed="rId2"/>
          <a:stretch>
            <a:fillRect/>
          </a:stretch>
        </p:blipFill>
        <p:spPr>
          <a:xfrm>
            <a:off x="0" y="1188861"/>
            <a:ext cx="6242538" cy="4286848"/>
          </a:xfrm>
          <a:prstGeom prst="rect">
            <a:avLst/>
          </a:prstGeom>
        </p:spPr>
      </p:pic>
    </p:spTree>
    <p:extLst>
      <p:ext uri="{BB962C8B-B14F-4D97-AF65-F5344CB8AC3E}">
        <p14:creationId xmlns:p14="http://schemas.microsoft.com/office/powerpoint/2010/main" val="1247291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3B412B-B477-5F4B-8143-161500AAD8ED}"/>
              </a:ext>
            </a:extLst>
          </p:cNvPr>
          <p:cNvSpPr>
            <a:spLocks noGrp="1"/>
          </p:cNvSpPr>
          <p:nvPr>
            <p:ph type="title"/>
          </p:nvPr>
        </p:nvSpPr>
        <p:spPr>
          <a:xfrm>
            <a:off x="136635" y="354784"/>
            <a:ext cx="11405602" cy="673261"/>
          </a:xfrm>
        </p:spPr>
        <p:txBody>
          <a:bodyPr/>
          <a:lstStyle/>
          <a:p>
            <a:r>
              <a:rPr lang="en-US" dirty="0"/>
              <a:t>Is Inflation Transitory or Permanent? </a:t>
            </a:r>
          </a:p>
        </p:txBody>
      </p:sp>
      <p:sp>
        <p:nvSpPr>
          <p:cNvPr id="6" name="Text Placeholder 5">
            <a:extLst>
              <a:ext uri="{FF2B5EF4-FFF2-40B4-BE49-F238E27FC236}">
                <a16:creationId xmlns:a16="http://schemas.microsoft.com/office/drawing/2014/main" id="{5B4304E2-967C-4E48-BB77-5C16A565D3DF}"/>
              </a:ext>
            </a:extLst>
          </p:cNvPr>
          <p:cNvSpPr>
            <a:spLocks noGrp="1"/>
          </p:cNvSpPr>
          <p:nvPr>
            <p:ph type="body" idx="1"/>
          </p:nvPr>
        </p:nvSpPr>
        <p:spPr>
          <a:xfrm>
            <a:off x="553453" y="1222583"/>
            <a:ext cx="10869921" cy="4814890"/>
          </a:xfrm>
        </p:spPr>
        <p:txBody>
          <a:bodyPr/>
          <a:lstStyle/>
          <a:p>
            <a:r>
              <a:rPr lang="en-US" sz="2800" dirty="0" err="1"/>
              <a:t>Analysing</a:t>
            </a:r>
            <a:r>
              <a:rPr lang="en-US" sz="2800" dirty="0"/>
              <a:t> data from a monthly survey of firms to October 2021, researchers Josh De Lyon and Dr Swati Dhingra find that:</a:t>
            </a:r>
          </a:p>
          <a:p>
            <a:pPr lvl="1"/>
            <a:r>
              <a:rPr lang="en-US" sz="2400" dirty="0"/>
              <a:t>The majority of surveyed firms had increased their volume of business every month since April 2021. </a:t>
            </a:r>
          </a:p>
          <a:p>
            <a:pPr lvl="1"/>
            <a:r>
              <a:rPr lang="en-US" sz="2400" dirty="0"/>
              <a:t>Firms’ average prices have grown</a:t>
            </a:r>
          </a:p>
          <a:p>
            <a:pPr lvl="1"/>
            <a:r>
              <a:rPr lang="en-US" sz="2400" dirty="0"/>
              <a:t>Firms in all sectors of the economy report </a:t>
            </a:r>
            <a:r>
              <a:rPr lang="en-US" sz="2400" dirty="0" err="1"/>
              <a:t>labour</a:t>
            </a:r>
            <a:r>
              <a:rPr lang="en-US" sz="2400" dirty="0"/>
              <a:t> shortages.</a:t>
            </a:r>
          </a:p>
          <a:p>
            <a:r>
              <a:rPr lang="en-US" sz="2800" dirty="0"/>
              <a:t>This is from the UK:  </a:t>
            </a:r>
            <a:r>
              <a:rPr lang="en-US" sz="2400" dirty="0">
                <a:hlinkClick r:id="rId2"/>
              </a:rPr>
              <a:t>https://cep.lse.ac.uk/pubs/download/cepcovid-19-026.pdf</a:t>
            </a:r>
            <a:endParaRPr lang="en-US" sz="2400" dirty="0"/>
          </a:p>
          <a:p>
            <a:r>
              <a:rPr lang="en-US" sz="2400" dirty="0">
                <a:solidFill>
                  <a:srgbClr val="C00000"/>
                </a:solidFill>
              </a:rPr>
              <a:t>Evidence that inflation is caused by supply shocks to the economy since it is a worldwide phenomenon.  It’s not the economic stimulus.</a:t>
            </a:r>
            <a:endParaRPr lang="en-US" dirty="0">
              <a:solidFill>
                <a:srgbClr val="C00000"/>
              </a:solidFill>
            </a:endParaRPr>
          </a:p>
          <a:p>
            <a:endParaRPr lang="en-US" dirty="0"/>
          </a:p>
          <a:p>
            <a:endParaRPr lang="en-US" dirty="0"/>
          </a:p>
        </p:txBody>
      </p:sp>
      <p:pic>
        <p:nvPicPr>
          <p:cNvPr id="3" name="Picture 2">
            <a:extLst>
              <a:ext uri="{FF2B5EF4-FFF2-40B4-BE49-F238E27FC236}">
                <a16:creationId xmlns:a16="http://schemas.microsoft.com/office/drawing/2014/main" id="{0E0F65DA-FCD9-0B42-8F18-762B28039EDC}"/>
              </a:ext>
            </a:extLst>
          </p:cNvPr>
          <p:cNvPicPr>
            <a:picLocks noChangeAspect="1"/>
          </p:cNvPicPr>
          <p:nvPr/>
        </p:nvPicPr>
        <p:blipFill>
          <a:blip r:embed="rId3"/>
          <a:stretch>
            <a:fillRect/>
          </a:stretch>
        </p:blipFill>
        <p:spPr>
          <a:xfrm>
            <a:off x="252249" y="5704961"/>
            <a:ext cx="8140700" cy="1054100"/>
          </a:xfrm>
          <a:prstGeom prst="rect">
            <a:avLst/>
          </a:prstGeom>
        </p:spPr>
      </p:pic>
      <p:sp>
        <p:nvSpPr>
          <p:cNvPr id="4" name="TextBox 3">
            <a:extLst>
              <a:ext uri="{FF2B5EF4-FFF2-40B4-BE49-F238E27FC236}">
                <a16:creationId xmlns:a16="http://schemas.microsoft.com/office/drawing/2014/main" id="{5F14495C-92C3-3541-AA26-F80E2CF80703}"/>
              </a:ext>
            </a:extLst>
          </p:cNvPr>
          <p:cNvSpPr txBox="1"/>
          <p:nvPr/>
        </p:nvSpPr>
        <p:spPr>
          <a:xfrm>
            <a:off x="2154621" y="6503216"/>
            <a:ext cx="2294218" cy="307777"/>
          </a:xfrm>
          <a:prstGeom prst="rect">
            <a:avLst/>
          </a:prstGeom>
          <a:noFill/>
        </p:spPr>
        <p:txBody>
          <a:bodyPr wrap="none" rtlCol="0">
            <a:spAutoFit/>
          </a:bodyPr>
          <a:lstStyle/>
          <a:p>
            <a:r>
              <a:rPr lang="en-US" dirty="0"/>
              <a:t>New York Times: 12/15/21</a:t>
            </a:r>
          </a:p>
        </p:txBody>
      </p:sp>
    </p:spTree>
    <p:extLst>
      <p:ext uri="{BB962C8B-B14F-4D97-AF65-F5344CB8AC3E}">
        <p14:creationId xmlns:p14="http://schemas.microsoft.com/office/powerpoint/2010/main" val="17915057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76"/>
          <p:cNvSpPr txBox="1">
            <a:spLocks noGrp="1"/>
          </p:cNvSpPr>
          <p:nvPr>
            <p:ph type="ctrTitle"/>
          </p:nvPr>
        </p:nvSpPr>
        <p:spPr>
          <a:xfrm>
            <a:off x="1524000" y="1600200"/>
            <a:ext cx="9144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6000"/>
              <a:buFont typeface="Arial"/>
              <a:buNone/>
            </a:pPr>
            <a:r>
              <a:rPr lang="en-US" dirty="0">
                <a:solidFill>
                  <a:srgbClr val="1F3864"/>
                </a:solidFill>
              </a:rPr>
              <a:t>The Recovery is Progressing</a:t>
            </a:r>
            <a:endParaRPr dirty="0"/>
          </a:p>
        </p:txBody>
      </p:sp>
      <p:sp>
        <p:nvSpPr>
          <p:cNvPr id="537" name="Google Shape;537;p76"/>
          <p:cNvSpPr txBox="1">
            <a:spLocks noGrp="1"/>
          </p:cNvSpPr>
          <p:nvPr>
            <p:ph type="subTitle" idx="1"/>
          </p:nvPr>
        </p:nvSpPr>
        <p:spPr>
          <a:xfrm>
            <a:off x="1524000" y="3987800"/>
            <a:ext cx="9144000" cy="16557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sz="4800" dirty="0">
                <a:solidFill>
                  <a:srgbClr val="C00000"/>
                </a:solidFill>
              </a:rPr>
              <a:t>Although threats remain</a:t>
            </a:r>
            <a:endParaRPr sz="4800" dirty="0">
              <a:solidFill>
                <a:srgbClr val="C00000"/>
              </a:solidFill>
            </a:endParaRPr>
          </a:p>
        </p:txBody>
      </p:sp>
    </p:spTree>
    <p:extLst>
      <p:ext uri="{BB962C8B-B14F-4D97-AF65-F5344CB8AC3E}">
        <p14:creationId xmlns:p14="http://schemas.microsoft.com/office/powerpoint/2010/main" val="31663982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80"/>
          <p:cNvSpPr txBox="1">
            <a:spLocks noGrp="1"/>
          </p:cNvSpPr>
          <p:nvPr>
            <p:ph type="title"/>
          </p:nvPr>
        </p:nvSpPr>
        <p:spPr>
          <a:xfrm>
            <a:off x="199697" y="354784"/>
            <a:ext cx="11342539" cy="67326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D8E2F3"/>
              </a:buClr>
              <a:buSzPts val="3600"/>
              <a:buFont typeface="Arial"/>
              <a:buNone/>
            </a:pPr>
            <a:r>
              <a:rPr lang="en-US" dirty="0"/>
              <a:t>We have surpassed pre-pandemic growth as of Q2 2021</a:t>
            </a:r>
            <a:endParaRPr dirty="0"/>
          </a:p>
        </p:txBody>
      </p:sp>
      <p:sp>
        <p:nvSpPr>
          <p:cNvPr id="9" name="TextBox 8">
            <a:extLst>
              <a:ext uri="{FF2B5EF4-FFF2-40B4-BE49-F238E27FC236}">
                <a16:creationId xmlns:a16="http://schemas.microsoft.com/office/drawing/2014/main" id="{13F11817-CD30-1946-A90B-0E8953C15A91}"/>
              </a:ext>
            </a:extLst>
          </p:cNvPr>
          <p:cNvSpPr txBox="1"/>
          <p:nvPr/>
        </p:nvSpPr>
        <p:spPr>
          <a:xfrm>
            <a:off x="7830207" y="1209302"/>
            <a:ext cx="4361793" cy="4832092"/>
          </a:xfrm>
          <a:prstGeom prst="rect">
            <a:avLst/>
          </a:prstGeom>
          <a:noFill/>
        </p:spPr>
        <p:txBody>
          <a:bodyPr wrap="square" rtlCol="0">
            <a:spAutoFit/>
          </a:bodyPr>
          <a:lstStyle/>
          <a:p>
            <a:r>
              <a:rPr lang="en-US" sz="2800" dirty="0"/>
              <a:t>GDP has fully recovered.   </a:t>
            </a:r>
          </a:p>
          <a:p>
            <a:r>
              <a:rPr lang="en-US" sz="2800" dirty="0"/>
              <a:t>There is pent up demand for services that will grow as more people get vaccinated.</a:t>
            </a:r>
          </a:p>
          <a:p>
            <a:endParaRPr lang="en-US" sz="2800" dirty="0"/>
          </a:p>
          <a:p>
            <a:r>
              <a:rPr lang="en-US" sz="2800" dirty="0"/>
              <a:t>By Q3 2023, we will return to trend growth.</a:t>
            </a:r>
          </a:p>
          <a:p>
            <a:endParaRPr lang="en-US" dirty="0"/>
          </a:p>
          <a:p>
            <a:endParaRPr lang="en-US" dirty="0"/>
          </a:p>
          <a:p>
            <a:endParaRPr lang="en-US" dirty="0"/>
          </a:p>
          <a:p>
            <a:endParaRPr lang="en-US" dirty="0"/>
          </a:p>
          <a:p>
            <a:endParaRPr lang="en-US" dirty="0"/>
          </a:p>
          <a:p>
            <a:endParaRPr lang="en-US" dirty="0"/>
          </a:p>
        </p:txBody>
      </p:sp>
      <p:sp>
        <p:nvSpPr>
          <p:cNvPr id="6" name="Google Shape;455;p66">
            <a:extLst>
              <a:ext uri="{FF2B5EF4-FFF2-40B4-BE49-F238E27FC236}">
                <a16:creationId xmlns:a16="http://schemas.microsoft.com/office/drawing/2014/main" id="{498F6AD1-F348-984D-98FC-189931AED0B9}"/>
              </a:ext>
            </a:extLst>
          </p:cNvPr>
          <p:cNvSpPr txBox="1"/>
          <p:nvPr/>
        </p:nvSpPr>
        <p:spPr>
          <a:xfrm>
            <a:off x="2480296" y="6412514"/>
            <a:ext cx="434708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dk1"/>
                </a:solidFill>
                <a:latin typeface="Arial" panose="020B0604020202020204" pitchFamily="34" charset="0"/>
                <a:ea typeface="Calibri"/>
                <a:cs typeface="Arial" panose="020B0604020202020204" pitchFamily="34" charset="0"/>
                <a:sym typeface="Calibri"/>
              </a:rPr>
              <a:t>Source:  US Bureau of Labor Statistics and UCLA Anderson Forecast</a:t>
            </a:r>
            <a:endParaRPr sz="10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F7102C1-B326-874C-8768-4C1E795431F5}"/>
              </a:ext>
            </a:extLst>
          </p:cNvPr>
          <p:cNvPicPr>
            <a:picLocks noChangeAspect="1"/>
          </p:cNvPicPr>
          <p:nvPr/>
        </p:nvPicPr>
        <p:blipFill>
          <a:blip r:embed="rId3"/>
          <a:stretch>
            <a:fillRect/>
          </a:stretch>
        </p:blipFill>
        <p:spPr>
          <a:xfrm>
            <a:off x="0" y="1209302"/>
            <a:ext cx="7083812" cy="3929993"/>
          </a:xfrm>
          <a:prstGeom prst="rect">
            <a:avLst/>
          </a:prstGeom>
        </p:spPr>
      </p:pic>
    </p:spTree>
    <p:extLst>
      <p:ext uri="{BB962C8B-B14F-4D97-AF65-F5344CB8AC3E}">
        <p14:creationId xmlns:p14="http://schemas.microsoft.com/office/powerpoint/2010/main" val="1936688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80"/>
          <p:cNvSpPr txBox="1">
            <a:spLocks noGrp="1"/>
          </p:cNvSpPr>
          <p:nvPr>
            <p:ph type="title"/>
          </p:nvPr>
        </p:nvSpPr>
        <p:spPr>
          <a:xfrm>
            <a:off x="199697" y="354784"/>
            <a:ext cx="11342539" cy="67326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D8E2F3"/>
              </a:buClr>
              <a:buSzPts val="3600"/>
              <a:buFont typeface="Arial"/>
              <a:buNone/>
            </a:pPr>
            <a:r>
              <a:rPr lang="en-US" dirty="0"/>
              <a:t>Employment will Take Longer to Recover</a:t>
            </a:r>
            <a:endParaRPr dirty="0"/>
          </a:p>
        </p:txBody>
      </p:sp>
      <p:sp>
        <p:nvSpPr>
          <p:cNvPr id="9" name="TextBox 8">
            <a:extLst>
              <a:ext uri="{FF2B5EF4-FFF2-40B4-BE49-F238E27FC236}">
                <a16:creationId xmlns:a16="http://schemas.microsoft.com/office/drawing/2014/main" id="{13F11817-CD30-1946-A90B-0E8953C15A91}"/>
              </a:ext>
            </a:extLst>
          </p:cNvPr>
          <p:cNvSpPr txBox="1"/>
          <p:nvPr/>
        </p:nvSpPr>
        <p:spPr>
          <a:xfrm>
            <a:off x="7409793" y="1209302"/>
            <a:ext cx="4782207" cy="4401205"/>
          </a:xfrm>
          <a:prstGeom prst="rect">
            <a:avLst/>
          </a:prstGeom>
          <a:noFill/>
        </p:spPr>
        <p:txBody>
          <a:bodyPr wrap="square" rtlCol="0">
            <a:spAutoFit/>
          </a:bodyPr>
          <a:lstStyle/>
          <a:p>
            <a:r>
              <a:rPr lang="en-US" sz="2800" dirty="0"/>
              <a:t>According to UCLA Forecast, it will take longer to recover.  </a:t>
            </a:r>
          </a:p>
          <a:p>
            <a:endParaRPr lang="en-US" sz="2800" dirty="0"/>
          </a:p>
          <a:p>
            <a:r>
              <a:rPr lang="en-US" sz="2800" dirty="0"/>
              <a:t>Labor force participation is lower due to the “Great Retirement.”</a:t>
            </a:r>
          </a:p>
          <a:p>
            <a:endParaRPr lang="en-US" dirty="0"/>
          </a:p>
          <a:p>
            <a:endParaRPr lang="en-US" dirty="0"/>
          </a:p>
          <a:p>
            <a:endParaRPr lang="en-US" dirty="0"/>
          </a:p>
          <a:p>
            <a:endParaRPr lang="en-US" dirty="0"/>
          </a:p>
          <a:p>
            <a:endParaRPr lang="en-US" dirty="0"/>
          </a:p>
          <a:p>
            <a:endParaRPr lang="en-US" dirty="0"/>
          </a:p>
        </p:txBody>
      </p:sp>
      <p:sp>
        <p:nvSpPr>
          <p:cNvPr id="6" name="Google Shape;455;p66">
            <a:extLst>
              <a:ext uri="{FF2B5EF4-FFF2-40B4-BE49-F238E27FC236}">
                <a16:creationId xmlns:a16="http://schemas.microsoft.com/office/drawing/2014/main" id="{498F6AD1-F348-984D-98FC-189931AED0B9}"/>
              </a:ext>
            </a:extLst>
          </p:cNvPr>
          <p:cNvSpPr txBox="1"/>
          <p:nvPr/>
        </p:nvSpPr>
        <p:spPr>
          <a:xfrm>
            <a:off x="2658972" y="6488668"/>
            <a:ext cx="434708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dk1"/>
                </a:solidFill>
                <a:latin typeface="Arial" panose="020B0604020202020204" pitchFamily="34" charset="0"/>
                <a:ea typeface="Calibri"/>
                <a:cs typeface="Arial" panose="020B0604020202020204" pitchFamily="34" charset="0"/>
                <a:sym typeface="Calibri"/>
              </a:rPr>
              <a:t>Source:  US Bureau of Labor Statistics and UCLA Anderson Forecast</a:t>
            </a:r>
            <a:endParaRPr sz="10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92A69E6E-B787-1440-8F87-7E5EF5B253BF}"/>
              </a:ext>
            </a:extLst>
          </p:cNvPr>
          <p:cNvPicPr>
            <a:picLocks noChangeAspect="1"/>
          </p:cNvPicPr>
          <p:nvPr/>
        </p:nvPicPr>
        <p:blipFill>
          <a:blip r:embed="rId3"/>
          <a:stretch>
            <a:fillRect/>
          </a:stretch>
        </p:blipFill>
        <p:spPr>
          <a:xfrm>
            <a:off x="99630" y="1350360"/>
            <a:ext cx="6686461" cy="4503902"/>
          </a:xfrm>
          <a:prstGeom prst="rect">
            <a:avLst/>
          </a:prstGeom>
        </p:spPr>
      </p:pic>
    </p:spTree>
    <p:extLst>
      <p:ext uri="{BB962C8B-B14F-4D97-AF65-F5344CB8AC3E}">
        <p14:creationId xmlns:p14="http://schemas.microsoft.com/office/powerpoint/2010/main" val="3652566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227782"/>
            <a:ext cx="7081703" cy="4355333"/>
          </a:xfrm>
          <a:prstGeom prst="rect">
            <a:avLst/>
          </a:prstGeom>
        </p:spPr>
      </p:pic>
      <p:sp>
        <p:nvSpPr>
          <p:cNvPr id="221" name="Google Shape;221;p36"/>
          <p:cNvSpPr txBox="1">
            <a:spLocks noGrp="1"/>
          </p:cNvSpPr>
          <p:nvPr>
            <p:ph type="title"/>
          </p:nvPr>
        </p:nvSpPr>
        <p:spPr>
          <a:xfrm>
            <a:off x="112889" y="354784"/>
            <a:ext cx="11429347" cy="67326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D8E2F3"/>
              </a:buClr>
              <a:buSzPts val="3600"/>
              <a:buFont typeface="Arial"/>
              <a:buNone/>
            </a:pPr>
            <a:r>
              <a:rPr lang="en-US" dirty="0">
                <a:latin typeface="Arial"/>
                <a:ea typeface="Arial"/>
                <a:cs typeface="Arial"/>
                <a:sym typeface="Arial"/>
              </a:rPr>
              <a:t>Kansas Daily Cases Are Increasing</a:t>
            </a:r>
            <a:endParaRPr dirty="0"/>
          </a:p>
        </p:txBody>
      </p:sp>
      <p:sp>
        <p:nvSpPr>
          <p:cNvPr id="222" name="Google Shape;222;p36"/>
          <p:cNvSpPr txBox="1">
            <a:spLocks noGrp="1"/>
          </p:cNvSpPr>
          <p:nvPr>
            <p:ph type="body" idx="1"/>
          </p:nvPr>
        </p:nvSpPr>
        <p:spPr>
          <a:xfrm>
            <a:off x="7100994" y="1252267"/>
            <a:ext cx="4845878" cy="481489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sz="2800" dirty="0">
                <a:latin typeface="Arial"/>
                <a:ea typeface="Arial"/>
                <a:cs typeface="Arial"/>
                <a:sym typeface="Arial"/>
              </a:rPr>
              <a:t>The 7-day moving average of new cases is </a:t>
            </a:r>
            <a:r>
              <a:rPr lang="en-US" sz="2800" dirty="0"/>
              <a:t>1,649</a:t>
            </a:r>
            <a:r>
              <a:rPr lang="en-US" sz="2800" dirty="0">
                <a:latin typeface="Arial"/>
                <a:ea typeface="Arial"/>
                <a:cs typeface="Arial"/>
                <a:sym typeface="Arial"/>
              </a:rPr>
              <a:t> per day.</a:t>
            </a:r>
          </a:p>
          <a:p>
            <a:pPr marL="228600" lvl="0" indent="-228600" algn="l" rtl="0">
              <a:lnSpc>
                <a:spcPct val="90000"/>
              </a:lnSpc>
              <a:spcBef>
                <a:spcPts val="0"/>
              </a:spcBef>
              <a:spcAft>
                <a:spcPts val="0"/>
              </a:spcAft>
              <a:buClr>
                <a:schemeClr val="dk1"/>
              </a:buClr>
              <a:buSzPts val="2800"/>
              <a:buChar char="•"/>
            </a:pPr>
            <a:r>
              <a:rPr lang="en-US" sz="2800" dirty="0"/>
              <a:t>This is an increase of 38% in the past 14 days.</a:t>
            </a:r>
          </a:p>
          <a:p>
            <a:pPr marL="228600" lvl="0" indent="-228600" algn="l" rtl="0">
              <a:lnSpc>
                <a:spcPct val="90000"/>
              </a:lnSpc>
              <a:spcBef>
                <a:spcPts val="0"/>
              </a:spcBef>
              <a:spcAft>
                <a:spcPts val="0"/>
              </a:spcAft>
              <a:buClr>
                <a:schemeClr val="dk1"/>
              </a:buClr>
              <a:buSzPts val="2800"/>
              <a:buChar char="•"/>
            </a:pPr>
            <a:r>
              <a:rPr lang="en-US" sz="2800" dirty="0">
                <a:latin typeface="Arial"/>
                <a:ea typeface="Arial"/>
                <a:cs typeface="Arial"/>
                <a:sym typeface="Arial"/>
              </a:rPr>
              <a:t>729 were hosp</a:t>
            </a:r>
            <a:r>
              <a:rPr lang="en-US" sz="2800" dirty="0"/>
              <a:t>italized on December 14</a:t>
            </a:r>
            <a:r>
              <a:rPr lang="en-US" sz="2800" baseline="30000" dirty="0"/>
              <a:t>th</a:t>
            </a:r>
            <a:r>
              <a:rPr lang="en-US" sz="2800" dirty="0"/>
              <a:t>—an increase of 26%.</a:t>
            </a:r>
          </a:p>
          <a:p>
            <a:pPr marL="228600" lvl="0" indent="-228600" algn="l" rtl="0">
              <a:lnSpc>
                <a:spcPct val="90000"/>
              </a:lnSpc>
              <a:spcBef>
                <a:spcPts val="0"/>
              </a:spcBef>
              <a:spcAft>
                <a:spcPts val="0"/>
              </a:spcAft>
              <a:buClr>
                <a:schemeClr val="dk1"/>
              </a:buClr>
              <a:buSzPts val="2800"/>
              <a:buChar char="•"/>
            </a:pPr>
            <a:r>
              <a:rPr lang="en-US" sz="2800" dirty="0"/>
              <a:t>COVID is not over.</a:t>
            </a:r>
          </a:p>
          <a:p>
            <a:pPr marL="0" lvl="0" indent="0" algn="l" rtl="0">
              <a:lnSpc>
                <a:spcPct val="90000"/>
              </a:lnSpc>
              <a:spcBef>
                <a:spcPts val="0"/>
              </a:spcBef>
              <a:spcAft>
                <a:spcPts val="0"/>
              </a:spcAft>
              <a:buClr>
                <a:schemeClr val="dk1"/>
              </a:buClr>
              <a:buSzPts val="2800"/>
              <a:buNone/>
            </a:pPr>
            <a:endParaRPr sz="2800" dirty="0">
              <a:latin typeface="Arial"/>
              <a:ea typeface="Arial"/>
              <a:cs typeface="Arial"/>
              <a:sym typeface="Arial"/>
            </a:endParaRPr>
          </a:p>
        </p:txBody>
      </p:sp>
      <p:sp>
        <p:nvSpPr>
          <p:cNvPr id="5" name="TextBox 4">
            <a:extLst>
              <a:ext uri="{FF2B5EF4-FFF2-40B4-BE49-F238E27FC236}">
                <a16:creationId xmlns:a16="http://schemas.microsoft.com/office/drawing/2014/main" id="{572CB961-A5AF-7C49-8C3A-7338CD1B7F06}"/>
              </a:ext>
            </a:extLst>
          </p:cNvPr>
          <p:cNvSpPr txBox="1"/>
          <p:nvPr/>
        </p:nvSpPr>
        <p:spPr>
          <a:xfrm>
            <a:off x="2189385" y="1419706"/>
            <a:ext cx="2215671" cy="738664"/>
          </a:xfrm>
          <a:prstGeom prst="rect">
            <a:avLst/>
          </a:prstGeom>
          <a:noFill/>
        </p:spPr>
        <p:txBody>
          <a:bodyPr wrap="none" rtlCol="0">
            <a:spAutoFit/>
          </a:bodyPr>
          <a:lstStyle/>
          <a:p>
            <a:r>
              <a:rPr lang="en-US" dirty="0"/>
              <a:t>Kansas cases</a:t>
            </a:r>
          </a:p>
          <a:p>
            <a:endParaRPr lang="en-US" dirty="0"/>
          </a:p>
          <a:p>
            <a:r>
              <a:rPr lang="en-US" dirty="0"/>
              <a:t>Source:  New York Times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80"/>
          <p:cNvSpPr txBox="1">
            <a:spLocks noGrp="1"/>
          </p:cNvSpPr>
          <p:nvPr>
            <p:ph type="title"/>
          </p:nvPr>
        </p:nvSpPr>
        <p:spPr>
          <a:xfrm>
            <a:off x="199697" y="354784"/>
            <a:ext cx="11342539" cy="67326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D8E2F3"/>
              </a:buClr>
              <a:buSzPts val="3600"/>
              <a:buFont typeface="Arial"/>
              <a:buNone/>
            </a:pPr>
            <a:r>
              <a:rPr lang="en-US" dirty="0"/>
              <a:t>Inflation will Taper Off</a:t>
            </a:r>
            <a:endParaRPr dirty="0"/>
          </a:p>
        </p:txBody>
      </p:sp>
      <p:sp>
        <p:nvSpPr>
          <p:cNvPr id="9" name="TextBox 8">
            <a:extLst>
              <a:ext uri="{FF2B5EF4-FFF2-40B4-BE49-F238E27FC236}">
                <a16:creationId xmlns:a16="http://schemas.microsoft.com/office/drawing/2014/main" id="{13F11817-CD30-1946-A90B-0E8953C15A91}"/>
              </a:ext>
            </a:extLst>
          </p:cNvPr>
          <p:cNvSpPr txBox="1"/>
          <p:nvPr/>
        </p:nvSpPr>
        <p:spPr>
          <a:xfrm>
            <a:off x="6768663" y="1209302"/>
            <a:ext cx="5423338" cy="3970318"/>
          </a:xfrm>
          <a:prstGeom prst="rect">
            <a:avLst/>
          </a:prstGeom>
          <a:noFill/>
        </p:spPr>
        <p:txBody>
          <a:bodyPr wrap="square" rtlCol="0">
            <a:spAutoFit/>
          </a:bodyPr>
          <a:lstStyle/>
          <a:p>
            <a:r>
              <a:rPr lang="en-US" sz="2800" dirty="0"/>
              <a:t>According to UCLA Forecast, Inflation will come down as energy prices fall.</a:t>
            </a:r>
          </a:p>
          <a:p>
            <a:endParaRPr lang="en-US" sz="2800" dirty="0"/>
          </a:p>
          <a:p>
            <a:r>
              <a:rPr lang="en-US" sz="2800" dirty="0"/>
              <a:t>Supply will eventually catch up with demand.</a:t>
            </a:r>
          </a:p>
          <a:p>
            <a:endParaRPr lang="en-US" dirty="0"/>
          </a:p>
          <a:p>
            <a:endParaRPr lang="en-US" dirty="0"/>
          </a:p>
          <a:p>
            <a:endParaRPr lang="en-US" dirty="0"/>
          </a:p>
          <a:p>
            <a:endParaRPr lang="en-US" dirty="0"/>
          </a:p>
          <a:p>
            <a:endParaRPr lang="en-US" dirty="0"/>
          </a:p>
          <a:p>
            <a:endParaRPr lang="en-US" dirty="0"/>
          </a:p>
        </p:txBody>
      </p:sp>
      <p:sp>
        <p:nvSpPr>
          <p:cNvPr id="6" name="Google Shape;455;p66">
            <a:extLst>
              <a:ext uri="{FF2B5EF4-FFF2-40B4-BE49-F238E27FC236}">
                <a16:creationId xmlns:a16="http://schemas.microsoft.com/office/drawing/2014/main" id="{498F6AD1-F348-984D-98FC-189931AED0B9}"/>
              </a:ext>
            </a:extLst>
          </p:cNvPr>
          <p:cNvSpPr txBox="1"/>
          <p:nvPr/>
        </p:nvSpPr>
        <p:spPr>
          <a:xfrm>
            <a:off x="2658972" y="6488668"/>
            <a:ext cx="434708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dirty="0">
                <a:solidFill>
                  <a:schemeClr val="dk1"/>
                </a:solidFill>
                <a:latin typeface="Arial" panose="020B0604020202020204" pitchFamily="34" charset="0"/>
                <a:ea typeface="Calibri"/>
                <a:cs typeface="Arial" panose="020B0604020202020204" pitchFamily="34" charset="0"/>
                <a:sym typeface="Calibri"/>
              </a:rPr>
              <a:t>Source:  US Bureau of Labor Statistics and UCLA Anderson Forecast</a:t>
            </a:r>
            <a:endParaRPr sz="10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6DABC4F0-9274-3640-9211-C1BADAD316BF}"/>
              </a:ext>
            </a:extLst>
          </p:cNvPr>
          <p:cNvPicPr>
            <a:picLocks noChangeAspect="1"/>
          </p:cNvPicPr>
          <p:nvPr/>
        </p:nvPicPr>
        <p:blipFill>
          <a:blip r:embed="rId3"/>
          <a:stretch>
            <a:fillRect/>
          </a:stretch>
        </p:blipFill>
        <p:spPr>
          <a:xfrm>
            <a:off x="108169" y="1335426"/>
            <a:ext cx="6275103" cy="5051798"/>
          </a:xfrm>
          <a:prstGeom prst="rect">
            <a:avLst/>
          </a:prstGeom>
        </p:spPr>
      </p:pic>
    </p:spTree>
    <p:extLst>
      <p:ext uri="{BB962C8B-B14F-4D97-AF65-F5344CB8AC3E}">
        <p14:creationId xmlns:p14="http://schemas.microsoft.com/office/powerpoint/2010/main" val="38926817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81"/>
          <p:cNvSpPr txBox="1">
            <a:spLocks noGrp="1"/>
          </p:cNvSpPr>
          <p:nvPr>
            <p:ph type="title"/>
          </p:nvPr>
        </p:nvSpPr>
        <p:spPr>
          <a:xfrm>
            <a:off x="150829" y="354784"/>
            <a:ext cx="11391407" cy="67326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D8E2F3"/>
              </a:buClr>
              <a:buSzPts val="3600"/>
              <a:buFont typeface="Arial"/>
              <a:buNone/>
            </a:pPr>
            <a:r>
              <a:rPr lang="en-US" dirty="0"/>
              <a:t>Threats to the Recovery</a:t>
            </a:r>
            <a:endParaRPr dirty="0"/>
          </a:p>
        </p:txBody>
      </p:sp>
      <p:sp>
        <p:nvSpPr>
          <p:cNvPr id="569" name="Google Shape;569;p81"/>
          <p:cNvSpPr txBox="1">
            <a:spLocks noGrp="1"/>
          </p:cNvSpPr>
          <p:nvPr>
            <p:ph type="body" idx="1"/>
          </p:nvPr>
        </p:nvSpPr>
        <p:spPr>
          <a:xfrm>
            <a:off x="1001991" y="1231926"/>
            <a:ext cx="11190009" cy="481489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200"/>
              <a:buChar char="•"/>
            </a:pPr>
            <a:r>
              <a:rPr lang="en-US" dirty="0"/>
              <a:t>The pandemic is in charge of the recovery.</a:t>
            </a:r>
          </a:p>
          <a:p>
            <a:pPr marL="228600" lvl="0" indent="-228600" algn="l" rtl="0">
              <a:lnSpc>
                <a:spcPct val="90000"/>
              </a:lnSpc>
              <a:spcBef>
                <a:spcPts val="0"/>
              </a:spcBef>
              <a:spcAft>
                <a:spcPts val="0"/>
              </a:spcAft>
              <a:buClr>
                <a:schemeClr val="dk1"/>
              </a:buClr>
              <a:buSzPts val="3200"/>
              <a:buChar char="•"/>
            </a:pPr>
            <a:endParaRPr lang="en-US" dirty="0"/>
          </a:p>
          <a:p>
            <a:pPr marL="228600" lvl="0" indent="-228600" algn="l" rtl="0">
              <a:lnSpc>
                <a:spcPct val="90000"/>
              </a:lnSpc>
              <a:spcBef>
                <a:spcPts val="0"/>
              </a:spcBef>
              <a:spcAft>
                <a:spcPts val="0"/>
              </a:spcAft>
              <a:buClr>
                <a:schemeClr val="dk1"/>
              </a:buClr>
              <a:buSzPts val="3200"/>
              <a:buChar char="•"/>
            </a:pPr>
            <a:r>
              <a:rPr lang="en-US" dirty="0"/>
              <a:t>If COVID gets out of control again, the economy will suffer.</a:t>
            </a:r>
          </a:p>
          <a:p>
            <a:pPr marL="228600" lvl="0" indent="-228600" algn="l" rtl="0">
              <a:lnSpc>
                <a:spcPct val="90000"/>
              </a:lnSpc>
              <a:spcBef>
                <a:spcPts val="0"/>
              </a:spcBef>
              <a:spcAft>
                <a:spcPts val="0"/>
              </a:spcAft>
              <a:buClr>
                <a:schemeClr val="dk1"/>
              </a:buClr>
              <a:buSzPts val="3200"/>
              <a:buChar char="•"/>
            </a:pPr>
            <a:endParaRPr lang="en-US" dirty="0"/>
          </a:p>
          <a:p>
            <a:pPr marL="228600" lvl="0" indent="-228600" algn="l" rtl="0">
              <a:lnSpc>
                <a:spcPct val="90000"/>
              </a:lnSpc>
              <a:spcBef>
                <a:spcPts val="0"/>
              </a:spcBef>
              <a:spcAft>
                <a:spcPts val="0"/>
              </a:spcAft>
              <a:buClr>
                <a:schemeClr val="dk1"/>
              </a:buClr>
              <a:buSzPts val="3200"/>
              <a:buChar char="•"/>
            </a:pPr>
            <a:r>
              <a:rPr lang="en-US" dirty="0"/>
              <a:t>According to UCLA forecast:  Closures in other countries due to Omicron will exacerbate supply shocks and fuel inflation. </a:t>
            </a:r>
            <a:r>
              <a:rPr lang="en-US" sz="1400" dirty="0"/>
              <a:t>Source:  http://</a:t>
            </a:r>
            <a:r>
              <a:rPr lang="en-US" sz="1400" dirty="0" err="1"/>
              <a:t>www.uclaforecast.com</a:t>
            </a:r>
            <a:r>
              <a:rPr lang="en-US" sz="1400" dirty="0"/>
              <a:t>/uploads/forecasts/2021/dec/uclaforecast_dec2021.pdf </a:t>
            </a:r>
          </a:p>
          <a:p>
            <a:pPr marL="228600" lvl="0" indent="-228600" algn="l" rtl="0">
              <a:lnSpc>
                <a:spcPct val="90000"/>
              </a:lnSpc>
              <a:spcBef>
                <a:spcPts val="0"/>
              </a:spcBef>
              <a:spcAft>
                <a:spcPts val="0"/>
              </a:spcAft>
              <a:buClr>
                <a:schemeClr val="dk1"/>
              </a:buClr>
              <a:buSzPts val="3200"/>
              <a:buChar char="•"/>
            </a:pPr>
            <a:endParaRPr lang="en-US" sz="1400" dirty="0"/>
          </a:p>
          <a:p>
            <a:pPr marL="228600" lvl="0" indent="-228600" algn="l" rtl="0">
              <a:lnSpc>
                <a:spcPct val="90000"/>
              </a:lnSpc>
              <a:spcBef>
                <a:spcPts val="0"/>
              </a:spcBef>
              <a:spcAft>
                <a:spcPts val="0"/>
              </a:spcAft>
              <a:buClr>
                <a:schemeClr val="dk1"/>
              </a:buClr>
              <a:buSzPts val="3200"/>
              <a:buChar char="•"/>
            </a:pPr>
            <a:r>
              <a:rPr lang="en-US" dirty="0"/>
              <a:t>Labor shortages will continue to be a drag on growth.</a:t>
            </a:r>
          </a:p>
          <a:p>
            <a:pPr marL="0" lvl="0" indent="0" algn="l" rtl="0">
              <a:lnSpc>
                <a:spcPct val="90000"/>
              </a:lnSpc>
              <a:spcBef>
                <a:spcPts val="0"/>
              </a:spcBef>
              <a:spcAft>
                <a:spcPts val="0"/>
              </a:spcAft>
              <a:buClr>
                <a:schemeClr val="dk1"/>
              </a:buClr>
              <a:buSzPts val="3200"/>
              <a:buNone/>
            </a:pPr>
            <a:endParaRPr lang="en-US" dirty="0"/>
          </a:p>
          <a:p>
            <a:pPr marL="228600" lvl="0" indent="-228600" algn="l" rtl="0">
              <a:lnSpc>
                <a:spcPct val="90000"/>
              </a:lnSpc>
              <a:spcBef>
                <a:spcPts val="0"/>
              </a:spcBef>
              <a:spcAft>
                <a:spcPts val="0"/>
              </a:spcAft>
              <a:buClr>
                <a:schemeClr val="dk1"/>
              </a:buClr>
              <a:buSzPts val="3200"/>
              <a:buChar char="•"/>
            </a:pPr>
            <a:endParaRPr dirty="0"/>
          </a:p>
          <a:p>
            <a:pPr marL="685800" lvl="1" indent="-50800" algn="l" rtl="0">
              <a:lnSpc>
                <a:spcPct val="90000"/>
              </a:lnSpc>
              <a:spcBef>
                <a:spcPts val="500"/>
              </a:spcBef>
              <a:spcAft>
                <a:spcPts val="0"/>
              </a:spcAft>
              <a:buClr>
                <a:srgbClr val="2F5496"/>
              </a:buClr>
              <a:buSzPts val="2800"/>
              <a:buNone/>
            </a:pPr>
            <a:endParaRPr dirty="0"/>
          </a:p>
        </p:txBody>
      </p:sp>
    </p:spTree>
    <p:extLst>
      <p:ext uri="{BB962C8B-B14F-4D97-AF65-F5344CB8AC3E}">
        <p14:creationId xmlns:p14="http://schemas.microsoft.com/office/powerpoint/2010/main" val="41423369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76"/>
          <p:cNvSpPr txBox="1">
            <a:spLocks noGrp="1"/>
          </p:cNvSpPr>
          <p:nvPr>
            <p:ph type="ctrTitle"/>
          </p:nvPr>
        </p:nvSpPr>
        <p:spPr>
          <a:xfrm>
            <a:off x="1524000" y="1600200"/>
            <a:ext cx="9144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6000"/>
              <a:buFont typeface="Arial"/>
              <a:buNone/>
            </a:pPr>
            <a:r>
              <a:rPr lang="en-US" dirty="0">
                <a:solidFill>
                  <a:srgbClr val="1F3864"/>
                </a:solidFill>
              </a:rPr>
              <a:t>Tax Council Report</a:t>
            </a:r>
            <a:br>
              <a:rPr lang="en-US" dirty="0">
                <a:solidFill>
                  <a:srgbClr val="1F3864"/>
                </a:solidFill>
              </a:rPr>
            </a:br>
            <a:endParaRPr dirty="0"/>
          </a:p>
        </p:txBody>
      </p:sp>
      <p:sp>
        <p:nvSpPr>
          <p:cNvPr id="537" name="Google Shape;537;p76"/>
          <p:cNvSpPr txBox="1">
            <a:spLocks noGrp="1"/>
          </p:cNvSpPr>
          <p:nvPr>
            <p:ph type="subTitle" idx="1"/>
          </p:nvPr>
        </p:nvSpPr>
        <p:spPr>
          <a:xfrm>
            <a:off x="1597573" y="3464910"/>
            <a:ext cx="9144000" cy="16557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sz="4800" dirty="0">
                <a:solidFill>
                  <a:srgbClr val="C00000"/>
                </a:solidFill>
              </a:rPr>
              <a:t>Highlights from Our Two Years Together</a:t>
            </a:r>
            <a:endParaRPr sz="4800" dirty="0">
              <a:solidFill>
                <a:srgbClr val="C00000"/>
              </a:solidFill>
            </a:endParaRPr>
          </a:p>
        </p:txBody>
      </p:sp>
    </p:spTree>
    <p:extLst>
      <p:ext uri="{BB962C8B-B14F-4D97-AF65-F5344CB8AC3E}">
        <p14:creationId xmlns:p14="http://schemas.microsoft.com/office/powerpoint/2010/main" val="20840303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367862" y="346840"/>
            <a:ext cx="11340661" cy="780393"/>
          </a:xfrm>
        </p:spPr>
        <p:txBody>
          <a:bodyPr/>
          <a:lstStyle/>
          <a:p>
            <a:r>
              <a:rPr lang="en-US" dirty="0"/>
              <a:t>Goals of the Tax Reform Council</a:t>
            </a:r>
          </a:p>
        </p:txBody>
      </p:sp>
      <p:sp>
        <p:nvSpPr>
          <p:cNvPr id="29698" name="Content Placeholder 2"/>
          <p:cNvSpPr>
            <a:spLocks noGrp="1"/>
          </p:cNvSpPr>
          <p:nvPr>
            <p:ph idx="1"/>
          </p:nvPr>
        </p:nvSpPr>
        <p:spPr>
          <a:xfrm>
            <a:off x="987972" y="1345324"/>
            <a:ext cx="10226566" cy="4903076"/>
          </a:xfrm>
        </p:spPr>
        <p:txBody>
          <a:bodyPr/>
          <a:lstStyle/>
          <a:p>
            <a:pPr>
              <a:spcBef>
                <a:spcPts val="600"/>
              </a:spcBef>
              <a:spcAft>
                <a:spcPts val="600"/>
              </a:spcAft>
            </a:pPr>
            <a:r>
              <a:rPr lang="en-US" sz="2600" dirty="0"/>
              <a:t>The Governor’s Executive Order tasked this committee with:</a:t>
            </a:r>
          </a:p>
          <a:p>
            <a:pPr>
              <a:spcBef>
                <a:spcPts val="600"/>
              </a:spcBef>
              <a:spcAft>
                <a:spcPts val="600"/>
              </a:spcAft>
            </a:pPr>
            <a:r>
              <a:rPr lang="en-US" sz="2600" dirty="0"/>
              <a:t>Identifying goals, initiatives, performance metrics, and other methods of assessing or achieving increased effectiveness and fairness in the state’s tax system.</a:t>
            </a:r>
          </a:p>
          <a:p>
            <a:r>
              <a:rPr lang="en-US" sz="2600" dirty="0"/>
              <a:t>Exploring, assessing, recommending and reporting on various tax strategies and policies that may increase the effectiveness and fairness of the state’s tax system. </a:t>
            </a:r>
          </a:p>
          <a:p>
            <a:r>
              <a:rPr lang="en-US" sz="2600" dirty="0">
                <a:solidFill>
                  <a:srgbClr val="C00000"/>
                </a:solidFill>
              </a:rPr>
              <a:t>And then a pandemic hit.</a:t>
            </a:r>
          </a:p>
          <a:p>
            <a:pPr marL="0" indent="0">
              <a:buNone/>
            </a:pPr>
            <a:endParaRPr lang="en-US" dirty="0">
              <a:latin typeface="Calibri" pitchFamily="34" charset="0"/>
            </a:endParaRPr>
          </a:p>
        </p:txBody>
      </p:sp>
    </p:spTree>
    <p:extLst>
      <p:ext uri="{BB962C8B-B14F-4D97-AF65-F5344CB8AC3E}">
        <p14:creationId xmlns:p14="http://schemas.microsoft.com/office/powerpoint/2010/main" val="24138288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bwMode="auto">
          <a:xfrm>
            <a:off x="210207" y="304800"/>
            <a:ext cx="11382704" cy="838200"/>
          </a:xfrm>
          <a:prstGeom prst="rect">
            <a:avLst/>
          </a:prstGeom>
          <a:noFill/>
          <a:ln w="9525">
            <a:noFill/>
            <a:miter lim="800000"/>
            <a:headEnd/>
            <a:tailEnd/>
          </a:ln>
          <a:effectLst/>
        </p:spPr>
        <p:txBody>
          <a:bodyPr wrap="square" anchor="ctr">
            <a:normAutofit/>
          </a:bodyPr>
          <a:lstStyle/>
          <a:p>
            <a:r>
              <a:rPr lang="en-US" dirty="0"/>
              <a:t>The Three-Legged Stool</a:t>
            </a:r>
          </a:p>
        </p:txBody>
      </p:sp>
      <p:sp>
        <p:nvSpPr>
          <p:cNvPr id="29698" name="Content Placeholder 2"/>
          <p:cNvSpPr>
            <a:spLocks noGrp="1"/>
          </p:cNvSpPr>
          <p:nvPr>
            <p:ph sz="half" idx="1"/>
          </p:nvPr>
        </p:nvSpPr>
        <p:spPr bwMode="auto">
          <a:xfrm>
            <a:off x="1051034" y="1143000"/>
            <a:ext cx="5387866" cy="5334000"/>
          </a:xfrm>
          <a:prstGeom prst="rect">
            <a:avLst/>
          </a:prstGeom>
          <a:noFill/>
          <a:ln w="9525">
            <a:noFill/>
            <a:miter lim="800000"/>
            <a:headEnd/>
            <a:tailEnd/>
          </a:ln>
        </p:spPr>
        <p:txBody>
          <a:bodyPr wrap="square" anchor="t">
            <a:normAutofit/>
          </a:bodyPr>
          <a:lstStyle/>
          <a:p>
            <a:r>
              <a:rPr lang="en-US" dirty="0"/>
              <a:t>Kansas has attempted to balance the tax burden of: </a:t>
            </a:r>
          </a:p>
          <a:p>
            <a:pPr lvl="1"/>
            <a:r>
              <a:rPr lang="en-US" dirty="0">
                <a:solidFill>
                  <a:schemeClr val="accent1"/>
                </a:solidFill>
              </a:rPr>
              <a:t>Income Taxes</a:t>
            </a:r>
          </a:p>
          <a:p>
            <a:pPr lvl="1"/>
            <a:r>
              <a:rPr lang="en-US" dirty="0">
                <a:solidFill>
                  <a:schemeClr val="accent1"/>
                </a:solidFill>
              </a:rPr>
              <a:t>Sales Taxes</a:t>
            </a:r>
          </a:p>
          <a:p>
            <a:pPr lvl="1"/>
            <a:r>
              <a:rPr lang="en-US" dirty="0">
                <a:solidFill>
                  <a:schemeClr val="accent1"/>
                </a:solidFill>
              </a:rPr>
              <a:t>Property Taxes</a:t>
            </a:r>
          </a:p>
          <a:p>
            <a:r>
              <a:rPr lang="en-US" dirty="0">
                <a:effectLst/>
              </a:rPr>
              <a:t>Our famous three-legged stool</a:t>
            </a:r>
          </a:p>
          <a:p>
            <a:pPr>
              <a:spcBef>
                <a:spcPts val="600"/>
              </a:spcBef>
              <a:spcAft>
                <a:spcPts val="600"/>
              </a:spcAft>
            </a:pPr>
            <a:endParaRPr lang="en-US" dirty="0"/>
          </a:p>
          <a:p>
            <a:pPr marL="0" indent="0">
              <a:buNone/>
            </a:pPr>
            <a:endParaRPr lang="en-US" dirty="0"/>
          </a:p>
        </p:txBody>
      </p:sp>
      <p:pic>
        <p:nvPicPr>
          <p:cNvPr id="4" name="Picture 3">
            <a:extLst>
              <a:ext uri="{FF2B5EF4-FFF2-40B4-BE49-F238E27FC236}">
                <a16:creationId xmlns:a16="http://schemas.microsoft.com/office/drawing/2014/main" id="{84828DAF-73E0-EB40-82E4-D2944CC53FBA}"/>
              </a:ext>
            </a:extLst>
          </p:cNvPr>
          <p:cNvPicPr>
            <a:picLocks noChangeAspect="1"/>
          </p:cNvPicPr>
          <p:nvPr/>
        </p:nvPicPr>
        <p:blipFill rotWithShape="1">
          <a:blip r:embed="rId3">
            <a:extLst>
              <a:ext uri="{28A0092B-C50C-407E-A947-70E740481C1C}">
                <a14:useLocalDpi xmlns:a14="http://schemas.microsoft.com/office/drawing/2010/main" val="0"/>
              </a:ext>
            </a:extLst>
          </a:blip>
          <a:srcRect l="23643" r="7072" b="1"/>
          <a:stretch/>
        </p:blipFill>
        <p:spPr>
          <a:xfrm>
            <a:off x="7131325" y="1273065"/>
            <a:ext cx="2987509" cy="4311869"/>
          </a:xfrm>
          <a:prstGeom prst="rect">
            <a:avLst/>
          </a:prstGeom>
          <a:noFill/>
        </p:spPr>
      </p:pic>
    </p:spTree>
    <p:extLst>
      <p:ext uri="{BB962C8B-B14F-4D97-AF65-F5344CB8AC3E}">
        <p14:creationId xmlns:p14="http://schemas.microsoft.com/office/powerpoint/2010/main" val="18872533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0" y="414895"/>
            <a:ext cx="11479961" cy="673261"/>
          </a:xfrm>
        </p:spPr>
        <p:txBody>
          <a:bodyPr/>
          <a:lstStyle/>
          <a:p>
            <a:r>
              <a:rPr lang="en-US" dirty="0"/>
              <a:t>Recently one of these legs is longer than the other</a:t>
            </a:r>
          </a:p>
        </p:txBody>
      </p:sp>
      <p:sp>
        <p:nvSpPr>
          <p:cNvPr id="4" name="Text Placeholder 3"/>
          <p:cNvSpPr>
            <a:spLocks noGrp="1"/>
          </p:cNvSpPr>
          <p:nvPr>
            <p:ph type="body" idx="2"/>
          </p:nvPr>
        </p:nvSpPr>
        <p:spPr>
          <a:xfrm>
            <a:off x="8363414" y="1335911"/>
            <a:ext cx="3828585" cy="4351338"/>
          </a:xfrm>
        </p:spPr>
        <p:txBody>
          <a:bodyPr/>
          <a:lstStyle/>
          <a:p>
            <a:r>
              <a:rPr lang="en-US" sz="2400" dirty="0"/>
              <a:t>In FY 2019:</a:t>
            </a:r>
          </a:p>
          <a:p>
            <a:r>
              <a:rPr lang="en-US" sz="2400" dirty="0"/>
              <a:t>Income taxes 26.5%</a:t>
            </a:r>
          </a:p>
          <a:p>
            <a:r>
              <a:rPr lang="en-US" sz="2400" dirty="0"/>
              <a:t>Sales taxes 28%</a:t>
            </a:r>
          </a:p>
          <a:p>
            <a:r>
              <a:rPr lang="en-US" sz="2400" dirty="0"/>
              <a:t>Property taxes 34.3% of tax revenues.</a:t>
            </a:r>
          </a:p>
        </p:txBody>
      </p:sp>
      <p:graphicFrame>
        <p:nvGraphicFramePr>
          <p:cNvPr id="6" name="Chart 5">
            <a:extLst>
              <a:ext uri="{FF2B5EF4-FFF2-40B4-BE49-F238E27FC236}">
                <a16:creationId xmlns:a16="http://schemas.microsoft.com/office/drawing/2014/main" id="{B1A6189A-7343-6440-A647-991A7C04183C}"/>
              </a:ext>
            </a:extLst>
          </p:cNvPr>
          <p:cNvGraphicFramePr>
            <a:graphicFrameLocks/>
          </p:cNvGraphicFramePr>
          <p:nvPr/>
        </p:nvGraphicFramePr>
        <p:xfrm>
          <a:off x="0" y="1335911"/>
          <a:ext cx="8186057" cy="5181600"/>
        </p:xfrm>
        <a:graphic>
          <a:graphicData uri="http://schemas.openxmlformats.org/drawingml/2006/chart">
            <c:chart xmlns:c="http://schemas.openxmlformats.org/drawingml/2006/chart" xmlns:r="http://schemas.openxmlformats.org/officeDocument/2006/relationships" r:id="rId2"/>
          </a:graphicData>
        </a:graphic>
      </p:graphicFrame>
      <p:sp>
        <p:nvSpPr>
          <p:cNvPr id="5" name="Frame 4">
            <a:extLst>
              <a:ext uri="{FF2B5EF4-FFF2-40B4-BE49-F238E27FC236}">
                <a16:creationId xmlns:a16="http://schemas.microsoft.com/office/drawing/2014/main" id="{E65050A7-A987-3A4E-B99D-944EEFBDA54D}"/>
              </a:ext>
            </a:extLst>
          </p:cNvPr>
          <p:cNvSpPr/>
          <p:nvPr/>
        </p:nvSpPr>
        <p:spPr>
          <a:xfrm>
            <a:off x="-88998" y="4899573"/>
            <a:ext cx="7800623" cy="1018822"/>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00476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1" y="414895"/>
            <a:ext cx="11269542" cy="673261"/>
          </a:xfrm>
        </p:spPr>
        <p:txBody>
          <a:bodyPr/>
          <a:lstStyle/>
          <a:p>
            <a:r>
              <a:rPr lang="en-US" sz="3200" dirty="0"/>
              <a:t>Kansas Tax Revenue as a Share of Personal Income</a:t>
            </a:r>
          </a:p>
        </p:txBody>
      </p:sp>
      <p:sp>
        <p:nvSpPr>
          <p:cNvPr id="3" name="Text Placeholder 2"/>
          <p:cNvSpPr>
            <a:spLocks noGrp="1"/>
          </p:cNvSpPr>
          <p:nvPr>
            <p:ph type="body" idx="1"/>
          </p:nvPr>
        </p:nvSpPr>
        <p:spPr/>
        <p:txBody>
          <a:bodyPr/>
          <a:lstStyle/>
          <a:p>
            <a:endParaRPr lang="en-US" dirty="0"/>
          </a:p>
        </p:txBody>
      </p:sp>
      <p:sp>
        <p:nvSpPr>
          <p:cNvPr id="4" name="Text Placeholder 3"/>
          <p:cNvSpPr>
            <a:spLocks noGrp="1"/>
          </p:cNvSpPr>
          <p:nvPr>
            <p:ph type="body" idx="2"/>
          </p:nvPr>
        </p:nvSpPr>
        <p:spPr>
          <a:xfrm>
            <a:off x="7018823" y="1257662"/>
            <a:ext cx="4908133" cy="4346503"/>
          </a:xfrm>
        </p:spPr>
        <p:txBody>
          <a:bodyPr/>
          <a:lstStyle/>
          <a:p>
            <a:r>
              <a:rPr lang="en-US" sz="2800" dirty="0"/>
              <a:t>Kansas Tax Revenue as a share of Personal Income is 6.1%</a:t>
            </a:r>
          </a:p>
          <a:p>
            <a:r>
              <a:rPr lang="en-US" sz="2800" dirty="0"/>
              <a:t>It rebounded in 2019 to be roughly the same rate as it was before the Brownback Tax Cuts</a:t>
            </a:r>
          </a:p>
          <a:p>
            <a:r>
              <a:rPr lang="en-US" sz="2800" dirty="0"/>
              <a:t>This does not reflect the changes made by SB-50.</a:t>
            </a:r>
            <a:endParaRPr lang="en-US" sz="2000" dirty="0"/>
          </a:p>
          <a:p>
            <a:pPr marL="571500" lvl="1" indent="0">
              <a:buNone/>
            </a:pPr>
            <a:endParaRPr lang="en-US" sz="2000" dirty="0"/>
          </a:p>
        </p:txBody>
      </p:sp>
      <p:pic>
        <p:nvPicPr>
          <p:cNvPr id="6" name="Picture 5">
            <a:extLst>
              <a:ext uri="{FF2B5EF4-FFF2-40B4-BE49-F238E27FC236}">
                <a16:creationId xmlns:a16="http://schemas.microsoft.com/office/drawing/2014/main" id="{F8432C2E-AA83-214E-8E7B-8A25F3655260}"/>
              </a:ext>
            </a:extLst>
          </p:cNvPr>
          <p:cNvPicPr>
            <a:picLocks noChangeAspect="1"/>
          </p:cNvPicPr>
          <p:nvPr/>
        </p:nvPicPr>
        <p:blipFill>
          <a:blip r:embed="rId2"/>
          <a:stretch>
            <a:fillRect/>
          </a:stretch>
        </p:blipFill>
        <p:spPr>
          <a:xfrm>
            <a:off x="0" y="1257662"/>
            <a:ext cx="6991095" cy="5069566"/>
          </a:xfrm>
          <a:prstGeom prst="rect">
            <a:avLst/>
          </a:prstGeom>
        </p:spPr>
      </p:pic>
    </p:spTree>
    <p:extLst>
      <p:ext uri="{BB962C8B-B14F-4D97-AF65-F5344CB8AC3E}">
        <p14:creationId xmlns:p14="http://schemas.microsoft.com/office/powerpoint/2010/main" val="870366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76"/>
          <p:cNvSpPr txBox="1">
            <a:spLocks noGrp="1"/>
          </p:cNvSpPr>
          <p:nvPr>
            <p:ph type="ctrTitle"/>
          </p:nvPr>
        </p:nvSpPr>
        <p:spPr>
          <a:xfrm>
            <a:off x="1524000" y="1600200"/>
            <a:ext cx="9144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6000"/>
              <a:buFont typeface="Arial"/>
              <a:buNone/>
            </a:pPr>
            <a:r>
              <a:rPr lang="en-US" dirty="0">
                <a:solidFill>
                  <a:srgbClr val="1F3864"/>
                </a:solidFill>
              </a:rPr>
              <a:t>Hypothetical Taxpayers</a:t>
            </a:r>
            <a:br>
              <a:rPr lang="en-US" dirty="0">
                <a:solidFill>
                  <a:srgbClr val="1F3864"/>
                </a:solidFill>
              </a:rPr>
            </a:br>
            <a:endParaRPr dirty="0"/>
          </a:p>
        </p:txBody>
      </p:sp>
      <p:sp>
        <p:nvSpPr>
          <p:cNvPr id="537" name="Google Shape;537;p76"/>
          <p:cNvSpPr txBox="1">
            <a:spLocks noGrp="1"/>
          </p:cNvSpPr>
          <p:nvPr>
            <p:ph type="subTitle" idx="1"/>
          </p:nvPr>
        </p:nvSpPr>
        <p:spPr>
          <a:xfrm>
            <a:off x="1524000" y="3987800"/>
            <a:ext cx="9144000" cy="16557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endParaRPr sz="4800" dirty="0">
              <a:solidFill>
                <a:srgbClr val="C00000"/>
              </a:solidFill>
            </a:endParaRPr>
          </a:p>
        </p:txBody>
      </p:sp>
    </p:spTree>
    <p:extLst>
      <p:ext uri="{BB962C8B-B14F-4D97-AF65-F5344CB8AC3E}">
        <p14:creationId xmlns:p14="http://schemas.microsoft.com/office/powerpoint/2010/main" val="18811291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1"/>
          <p:cNvSpPr txBox="1">
            <a:spLocks noGrp="1"/>
          </p:cNvSpPr>
          <p:nvPr>
            <p:ph type="title"/>
          </p:nvPr>
        </p:nvSpPr>
        <p:spPr>
          <a:xfrm>
            <a:off x="220092" y="344406"/>
            <a:ext cx="11319238" cy="67326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D8E2F3"/>
              </a:buClr>
              <a:buSzPts val="3600"/>
              <a:buFont typeface="Arial"/>
              <a:buNone/>
            </a:pPr>
            <a:r>
              <a:rPr lang="en-US" dirty="0"/>
              <a:t>Hypothetical Taxpayers</a:t>
            </a:r>
            <a:endParaRPr dirty="0"/>
          </a:p>
        </p:txBody>
      </p:sp>
      <p:sp>
        <p:nvSpPr>
          <p:cNvPr id="185" name="Google Shape;185;p31"/>
          <p:cNvSpPr txBox="1">
            <a:spLocks noGrp="1"/>
          </p:cNvSpPr>
          <p:nvPr>
            <p:ph type="body" idx="1"/>
          </p:nvPr>
        </p:nvSpPr>
        <p:spPr>
          <a:xfrm>
            <a:off x="841513" y="1284389"/>
            <a:ext cx="10508974" cy="4517128"/>
          </a:xfrm>
          <a:prstGeom prst="rect">
            <a:avLst/>
          </a:prstGeom>
          <a:noFill/>
          <a:ln>
            <a:noFill/>
          </a:ln>
        </p:spPr>
        <p:txBody>
          <a:bodyPr spcFirstLastPara="1" wrap="square" lIns="91425" tIns="45700" rIns="91425" bIns="45700" anchor="t" anchorCtr="0">
            <a:noAutofit/>
          </a:bodyPr>
          <a:lstStyle/>
          <a:p>
            <a:pPr marL="228600" indent="-228600">
              <a:buSzPts val="3200"/>
            </a:pPr>
            <a:r>
              <a:rPr lang="en-US" dirty="0"/>
              <a:t>We will compare taxpayers across income, filing status, and location. </a:t>
            </a:r>
          </a:p>
          <a:p>
            <a:pPr marL="228600" indent="-228600">
              <a:buSzPts val="3200"/>
            </a:pPr>
            <a:r>
              <a:rPr lang="en-US" dirty="0"/>
              <a:t>This approach will demonstrate tax incidence and tax fairness for:</a:t>
            </a:r>
          </a:p>
          <a:p>
            <a:pPr marL="685800" lvl="1" indent="-228600">
              <a:buSzPts val="3200"/>
            </a:pPr>
            <a:r>
              <a:rPr lang="en-US" dirty="0"/>
              <a:t>Income</a:t>
            </a:r>
          </a:p>
          <a:p>
            <a:pPr marL="685800" lvl="1" indent="-228600">
              <a:buSzPts val="3200"/>
            </a:pPr>
            <a:r>
              <a:rPr lang="en-US" dirty="0"/>
              <a:t>Sales</a:t>
            </a:r>
          </a:p>
          <a:p>
            <a:pPr marL="685800" lvl="1" indent="-228600">
              <a:buSzPts val="3200"/>
            </a:pPr>
            <a:r>
              <a:rPr lang="en-US" dirty="0"/>
              <a:t>Property &amp; Motor Vehicles</a:t>
            </a:r>
          </a:p>
          <a:p>
            <a:pPr marL="228600" indent="-228600">
              <a:buSzPts val="3200"/>
            </a:pPr>
            <a:r>
              <a:rPr lang="en-US" dirty="0"/>
              <a:t>The approach can also be used to “personalize” the repercussions of proposed changes in Kansas taxes.</a:t>
            </a:r>
          </a:p>
        </p:txBody>
      </p:sp>
    </p:spTree>
    <p:extLst>
      <p:ext uri="{BB962C8B-B14F-4D97-AF65-F5344CB8AC3E}">
        <p14:creationId xmlns:p14="http://schemas.microsoft.com/office/powerpoint/2010/main" val="35716347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1" y="414895"/>
            <a:ext cx="11269542" cy="673261"/>
          </a:xfrm>
        </p:spPr>
        <p:txBody>
          <a:bodyPr/>
          <a:lstStyle/>
          <a:p>
            <a:r>
              <a:rPr lang="en-US" sz="3200" dirty="0"/>
              <a:t>Hypothetical Taxpayers</a:t>
            </a:r>
          </a:p>
        </p:txBody>
      </p:sp>
      <p:sp>
        <p:nvSpPr>
          <p:cNvPr id="4" name="Text Placeholder 3"/>
          <p:cNvSpPr>
            <a:spLocks noGrp="1"/>
          </p:cNvSpPr>
          <p:nvPr>
            <p:ph type="body" idx="2"/>
          </p:nvPr>
        </p:nvSpPr>
        <p:spPr>
          <a:xfrm>
            <a:off x="7018823" y="1257662"/>
            <a:ext cx="4908133" cy="4346503"/>
          </a:xfrm>
        </p:spPr>
        <p:txBody>
          <a:bodyPr/>
          <a:lstStyle/>
          <a:p>
            <a:r>
              <a:rPr lang="en-US" sz="2800" dirty="0"/>
              <a:t>We created households of various sizes and martial statuses.</a:t>
            </a:r>
          </a:p>
          <a:p>
            <a:r>
              <a:rPr lang="en-US" sz="2800" dirty="0"/>
              <a:t>We endowed each household with income.</a:t>
            </a:r>
          </a:p>
          <a:p>
            <a:r>
              <a:rPr lang="en-US" sz="2800" dirty="0"/>
              <a:t>We located them in places across the state.</a:t>
            </a:r>
          </a:p>
          <a:p>
            <a:pPr lvl="1"/>
            <a:r>
              <a:rPr lang="en-US" sz="2400" dirty="0"/>
              <a:t>Johnson County</a:t>
            </a:r>
          </a:p>
          <a:p>
            <a:pPr lvl="1"/>
            <a:r>
              <a:rPr lang="en-US" sz="2400" dirty="0"/>
              <a:t>Salina</a:t>
            </a:r>
          </a:p>
          <a:p>
            <a:pPr lvl="1"/>
            <a:r>
              <a:rPr lang="en-US" sz="2400" dirty="0"/>
              <a:t>Scott City</a:t>
            </a:r>
          </a:p>
          <a:p>
            <a:pPr marL="571500" lvl="1" indent="0">
              <a:buNone/>
            </a:pPr>
            <a:endParaRPr lang="en-US" sz="2000" dirty="0"/>
          </a:p>
        </p:txBody>
      </p:sp>
      <p:pic>
        <p:nvPicPr>
          <p:cNvPr id="7" name="Picture 6">
            <a:extLst>
              <a:ext uri="{FF2B5EF4-FFF2-40B4-BE49-F238E27FC236}">
                <a16:creationId xmlns:a16="http://schemas.microsoft.com/office/drawing/2014/main" id="{2DF24368-BC8B-5547-A75D-AF0434F7AA8D}"/>
              </a:ext>
            </a:extLst>
          </p:cNvPr>
          <p:cNvPicPr>
            <a:picLocks noChangeAspect="1"/>
          </p:cNvPicPr>
          <p:nvPr/>
        </p:nvPicPr>
        <p:blipFill>
          <a:blip r:embed="rId2"/>
          <a:stretch>
            <a:fillRect/>
          </a:stretch>
        </p:blipFill>
        <p:spPr>
          <a:xfrm>
            <a:off x="496614" y="1334815"/>
            <a:ext cx="8211612" cy="5509500"/>
          </a:xfrm>
          <a:prstGeom prst="rect">
            <a:avLst/>
          </a:prstGeom>
        </p:spPr>
      </p:pic>
    </p:spTree>
    <p:extLst>
      <p:ext uri="{BB962C8B-B14F-4D97-AF65-F5344CB8AC3E}">
        <p14:creationId xmlns:p14="http://schemas.microsoft.com/office/powerpoint/2010/main" val="2647178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7"/>
          <p:cNvSpPr txBox="1">
            <a:spLocks noGrp="1"/>
          </p:cNvSpPr>
          <p:nvPr>
            <p:ph type="title"/>
          </p:nvPr>
        </p:nvSpPr>
        <p:spPr>
          <a:xfrm>
            <a:off x="239971" y="414895"/>
            <a:ext cx="11350894" cy="67326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D8E2F3"/>
              </a:buClr>
              <a:buSzPts val="3600"/>
              <a:buFont typeface="Arial"/>
              <a:buNone/>
            </a:pPr>
            <a:r>
              <a:rPr lang="en-US" dirty="0"/>
              <a:t>Average Daily Case Rates by County</a:t>
            </a:r>
            <a:endParaRPr dirty="0"/>
          </a:p>
        </p:txBody>
      </p:sp>
      <p:sp>
        <p:nvSpPr>
          <p:cNvPr id="229" name="Google Shape;229;p37"/>
          <p:cNvSpPr txBox="1">
            <a:spLocks noGrp="1"/>
          </p:cNvSpPr>
          <p:nvPr>
            <p:ph type="body" idx="2"/>
          </p:nvPr>
        </p:nvSpPr>
        <p:spPr>
          <a:xfrm>
            <a:off x="7123288" y="1248033"/>
            <a:ext cx="4467577"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700"/>
              <a:buChar char="•"/>
            </a:pPr>
            <a:r>
              <a:rPr lang="en-US" sz="2700" dirty="0"/>
              <a:t>Darker colors indicate that these counties have higher case rates:</a:t>
            </a:r>
            <a:endParaRPr dirty="0"/>
          </a:p>
          <a:p>
            <a:pPr marL="685800" lvl="1" indent="-228600" algn="l" rtl="0">
              <a:lnSpc>
                <a:spcPct val="90000"/>
              </a:lnSpc>
              <a:spcBef>
                <a:spcPts val="500"/>
              </a:spcBef>
              <a:spcAft>
                <a:spcPts val="0"/>
              </a:spcAft>
              <a:buClr>
                <a:srgbClr val="2F5496"/>
              </a:buClr>
              <a:buSzPts val="2000"/>
              <a:buChar char="•"/>
            </a:pPr>
            <a:r>
              <a:rPr lang="en-US" sz="2200" dirty="0">
                <a:latin typeface="Arial"/>
                <a:ea typeface="Arial"/>
                <a:cs typeface="Arial"/>
                <a:sym typeface="Arial"/>
              </a:rPr>
              <a:t>Ford, Seward, and Finney Counties have case rates that are &gt; .4 per 1,000</a:t>
            </a:r>
            <a:endParaRPr sz="2200" dirty="0"/>
          </a:p>
          <a:p>
            <a:pPr marL="685800" lvl="1" indent="-228600">
              <a:buSzPts val="2000"/>
            </a:pPr>
            <a:r>
              <a:rPr lang="en-US" sz="2200" dirty="0"/>
              <a:t>Douglas, Sedgwick &amp; Johnson Counties have case rates of .34 –.64 per 1,000</a:t>
            </a:r>
            <a:endParaRPr sz="2200" dirty="0"/>
          </a:p>
          <a:p>
            <a:pPr marL="685800" lvl="1" indent="-228600">
              <a:buSzPts val="2000"/>
            </a:pPr>
            <a:r>
              <a:rPr lang="en-US" sz="2200" dirty="0">
                <a:latin typeface="Arial"/>
                <a:ea typeface="Arial"/>
                <a:cs typeface="Arial"/>
                <a:sym typeface="Arial"/>
              </a:rPr>
              <a:t>Leavenworth &amp; Wyandotte Counties have case rates of </a:t>
            </a:r>
            <a:r>
              <a:rPr lang="en-US" sz="2200" dirty="0"/>
              <a:t>.46 – .59 </a:t>
            </a:r>
            <a:r>
              <a:rPr lang="en-US" sz="2200" dirty="0">
                <a:latin typeface="Arial"/>
                <a:ea typeface="Arial"/>
                <a:cs typeface="Arial"/>
                <a:sym typeface="Arial"/>
              </a:rPr>
              <a:t>per 1,000</a:t>
            </a:r>
            <a:endParaRPr sz="2200" dirty="0"/>
          </a:p>
          <a:p>
            <a:pPr marL="228600" lvl="0" indent="-57150" algn="l" rtl="0">
              <a:lnSpc>
                <a:spcPct val="90000"/>
              </a:lnSpc>
              <a:spcBef>
                <a:spcPts val="1000"/>
              </a:spcBef>
              <a:spcAft>
                <a:spcPts val="0"/>
              </a:spcAft>
              <a:buClr>
                <a:schemeClr val="dk1"/>
              </a:buClr>
              <a:buSzPts val="2700"/>
              <a:buNone/>
            </a:pPr>
            <a:endParaRPr sz="2700" dirty="0"/>
          </a:p>
          <a:p>
            <a:pPr marL="228600" lvl="0" indent="-57150" algn="l" rtl="0">
              <a:lnSpc>
                <a:spcPct val="90000"/>
              </a:lnSpc>
              <a:spcBef>
                <a:spcPts val="1000"/>
              </a:spcBef>
              <a:spcAft>
                <a:spcPts val="0"/>
              </a:spcAft>
              <a:buClr>
                <a:schemeClr val="dk1"/>
              </a:buClr>
              <a:buSzPts val="2700"/>
              <a:buNone/>
            </a:pPr>
            <a:endParaRPr sz="2700" dirty="0"/>
          </a:p>
        </p:txBody>
      </p:sp>
      <p:sp>
        <p:nvSpPr>
          <p:cNvPr id="230" name="Google Shape;230;p37"/>
          <p:cNvSpPr txBox="1"/>
          <p:nvPr/>
        </p:nvSpPr>
        <p:spPr>
          <a:xfrm>
            <a:off x="511818" y="6346902"/>
            <a:ext cx="4460617"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Source:  New York Times &amp; US Census Bureau</a:t>
            </a:r>
            <a:endParaRPr sz="1200"/>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0" y="1186490"/>
            <a:ext cx="6585438" cy="5208482"/>
          </a:xfrm>
          <a:prstGeom prst="rect">
            <a:avLst/>
          </a:prstGeom>
        </p:spPr>
      </p:pic>
    </p:spTree>
    <p:extLst>
      <p:ext uri="{BB962C8B-B14F-4D97-AF65-F5344CB8AC3E}">
        <p14:creationId xmlns:p14="http://schemas.microsoft.com/office/powerpoint/2010/main" val="16341638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1"/>
          <p:cNvSpPr txBox="1">
            <a:spLocks noGrp="1"/>
          </p:cNvSpPr>
          <p:nvPr>
            <p:ph type="title"/>
          </p:nvPr>
        </p:nvSpPr>
        <p:spPr>
          <a:xfrm>
            <a:off x="220092" y="344406"/>
            <a:ext cx="11319238" cy="67326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D8E2F3"/>
              </a:buClr>
              <a:buSzPts val="3600"/>
              <a:buFont typeface="Arial"/>
              <a:buNone/>
            </a:pPr>
            <a:r>
              <a:rPr lang="en-US" dirty="0"/>
              <a:t>Key assumptions about households</a:t>
            </a:r>
            <a:endParaRPr dirty="0"/>
          </a:p>
        </p:txBody>
      </p:sp>
      <p:sp>
        <p:nvSpPr>
          <p:cNvPr id="185" name="Google Shape;185;p31"/>
          <p:cNvSpPr txBox="1">
            <a:spLocks noGrp="1"/>
          </p:cNvSpPr>
          <p:nvPr>
            <p:ph type="body" idx="1"/>
          </p:nvPr>
        </p:nvSpPr>
        <p:spPr>
          <a:xfrm>
            <a:off x="841513" y="1399309"/>
            <a:ext cx="10508974" cy="4580884"/>
          </a:xfrm>
          <a:prstGeom prst="rect">
            <a:avLst/>
          </a:prstGeom>
          <a:noFill/>
          <a:ln>
            <a:noFill/>
          </a:ln>
        </p:spPr>
        <p:txBody>
          <a:bodyPr spcFirstLastPara="1" wrap="square" lIns="91425" tIns="45700" rIns="91425" bIns="45700" anchor="t" anchorCtr="0">
            <a:noAutofit/>
          </a:bodyPr>
          <a:lstStyle/>
          <a:p>
            <a:pPr marL="228600" indent="-228600">
              <a:buSzPts val="3200"/>
            </a:pPr>
            <a:r>
              <a:rPr lang="en-US" sz="2400" dirty="0"/>
              <a:t>All income is wage and salary income</a:t>
            </a:r>
          </a:p>
          <a:p>
            <a:pPr marL="228600" indent="-228600">
              <a:buSzPts val="3200"/>
            </a:pPr>
            <a:r>
              <a:rPr lang="en-US" sz="2400" dirty="0"/>
              <a:t>Taxpayers take the standard deduction at the federal and state levels.</a:t>
            </a:r>
          </a:p>
          <a:p>
            <a:pPr marL="228600" indent="-228600">
              <a:buSzPts val="3200"/>
            </a:pPr>
            <a:r>
              <a:rPr lang="en-US" sz="2400" dirty="0"/>
              <a:t>All dependents are children under age 18.</a:t>
            </a:r>
          </a:p>
          <a:p>
            <a:pPr marL="228600" indent="-228600">
              <a:buSzPts val="3200"/>
            </a:pPr>
            <a:r>
              <a:rPr lang="en-US" sz="2400" dirty="0"/>
              <a:t>The sales-taxable purchases of taxpayers depend on income.</a:t>
            </a:r>
          </a:p>
          <a:p>
            <a:pPr marL="228600" indent="-228600">
              <a:buSzPts val="3200"/>
            </a:pPr>
            <a:r>
              <a:rPr lang="en-US" sz="2400" dirty="0"/>
              <a:t>All taxpayers own a home. The value of the home depends on income and location in the state. </a:t>
            </a:r>
          </a:p>
          <a:p>
            <a:pPr marL="228600" indent="-228600">
              <a:buSzPts val="3200"/>
            </a:pPr>
            <a:r>
              <a:rPr lang="en-US" sz="2400" dirty="0"/>
              <a:t>The types and ages of vehicles owned by taxpayers depend on income.</a:t>
            </a:r>
          </a:p>
          <a:p>
            <a:pPr marL="228600" indent="-228600">
              <a:buSzPts val="3200"/>
            </a:pPr>
            <a:r>
              <a:rPr lang="en-US" sz="2400" dirty="0"/>
              <a:t>We examined three locations: Johnson County (Overland Park), Saline County (Salina), and Scott County (Scott City).</a:t>
            </a:r>
          </a:p>
        </p:txBody>
      </p:sp>
    </p:spTree>
    <p:extLst>
      <p:ext uri="{BB962C8B-B14F-4D97-AF65-F5344CB8AC3E}">
        <p14:creationId xmlns:p14="http://schemas.microsoft.com/office/powerpoint/2010/main" val="22629642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1" y="414895"/>
            <a:ext cx="11439410" cy="673261"/>
          </a:xfrm>
        </p:spPr>
        <p:txBody>
          <a:bodyPr/>
          <a:lstStyle/>
          <a:p>
            <a:r>
              <a:rPr lang="en-US" dirty="0"/>
              <a:t>How taxes were calculated</a:t>
            </a:r>
          </a:p>
        </p:txBody>
      </p:sp>
      <p:sp>
        <p:nvSpPr>
          <p:cNvPr id="3" name="Text Placeholder 2"/>
          <p:cNvSpPr>
            <a:spLocks noGrp="1"/>
          </p:cNvSpPr>
          <p:nvPr>
            <p:ph type="body" idx="1"/>
          </p:nvPr>
        </p:nvSpPr>
        <p:spPr>
          <a:xfrm>
            <a:off x="443345" y="1496291"/>
            <a:ext cx="5576455" cy="4680672"/>
          </a:xfrm>
        </p:spPr>
        <p:txBody>
          <a:bodyPr/>
          <a:lstStyle/>
          <a:p>
            <a:pPr marL="114300" indent="0">
              <a:buNone/>
            </a:pPr>
            <a:r>
              <a:rPr lang="en-US" sz="2000" dirty="0"/>
              <a:t>Income Tax</a:t>
            </a:r>
          </a:p>
          <a:p>
            <a:r>
              <a:rPr lang="en-US" sz="2000" dirty="0"/>
              <a:t>We filled out the federal and Kansas income tax forms for all of the households. We applied federal child credits,  federal and state earned income tax credits, and the Kansas food sales tax credit where applicable. </a:t>
            </a:r>
          </a:p>
          <a:p>
            <a:pPr marL="114300" indent="0">
              <a:buNone/>
            </a:pPr>
            <a:r>
              <a:rPr lang="en-US" sz="2000" dirty="0"/>
              <a:t>Sales Tax</a:t>
            </a:r>
          </a:p>
          <a:p>
            <a:r>
              <a:rPr lang="en-US" sz="2000" dirty="0"/>
              <a:t>We used the federal Consumer Expenditure Survey to estimate the ratio of taxable sales to income by income decile. We then multiplied this ratio by the household’s income and applied state and local tax rates.</a:t>
            </a:r>
          </a:p>
        </p:txBody>
      </p:sp>
      <p:sp>
        <p:nvSpPr>
          <p:cNvPr id="4" name="Text Placeholder 3"/>
          <p:cNvSpPr>
            <a:spLocks noGrp="1"/>
          </p:cNvSpPr>
          <p:nvPr>
            <p:ph type="body" idx="2"/>
          </p:nvPr>
        </p:nvSpPr>
        <p:spPr>
          <a:xfrm>
            <a:off x="6144490" y="1496291"/>
            <a:ext cx="5534891" cy="4680672"/>
          </a:xfrm>
        </p:spPr>
        <p:txBody>
          <a:bodyPr/>
          <a:lstStyle/>
          <a:p>
            <a:pPr marL="114300" indent="0">
              <a:buNone/>
            </a:pPr>
            <a:r>
              <a:rPr lang="en-US" sz="2000" dirty="0"/>
              <a:t>Residential Property Tax</a:t>
            </a:r>
          </a:p>
          <a:p>
            <a:r>
              <a:rPr lang="en-US" sz="2000" dirty="0"/>
              <a:t>We used data from the federal American Community Survey to estimate the value of homes owned by families in various income categories and regions of the state We combined this with data on average residential single family home values and tax rates provided by KDOR.</a:t>
            </a:r>
          </a:p>
          <a:p>
            <a:pPr marL="114300" indent="0">
              <a:buNone/>
            </a:pPr>
            <a:r>
              <a:rPr lang="en-US" sz="2000" dirty="0"/>
              <a:t>Vehicle Property Tax</a:t>
            </a:r>
          </a:p>
          <a:p>
            <a:r>
              <a:rPr lang="en-US" sz="2000" dirty="0"/>
              <a:t>We used KDOR’s interactive web site to look up estimated taxes for 2020 for each make, model, and year and county assigned to the hypothetical families.</a:t>
            </a:r>
          </a:p>
          <a:p>
            <a:pPr marL="114300" indent="0">
              <a:buNone/>
            </a:pPr>
            <a:endParaRPr lang="en-US" sz="2000" dirty="0"/>
          </a:p>
        </p:txBody>
      </p:sp>
    </p:spTree>
    <p:extLst>
      <p:ext uri="{BB962C8B-B14F-4D97-AF65-F5344CB8AC3E}">
        <p14:creationId xmlns:p14="http://schemas.microsoft.com/office/powerpoint/2010/main" val="18198309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76"/>
          <p:cNvSpPr txBox="1">
            <a:spLocks noGrp="1"/>
          </p:cNvSpPr>
          <p:nvPr>
            <p:ph type="ctrTitle"/>
          </p:nvPr>
        </p:nvSpPr>
        <p:spPr>
          <a:xfrm>
            <a:off x="1524000" y="1600200"/>
            <a:ext cx="9144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6000"/>
              <a:buFont typeface="Arial"/>
              <a:buNone/>
            </a:pPr>
            <a:r>
              <a:rPr lang="en-US" dirty="0">
                <a:solidFill>
                  <a:srgbClr val="1F3864"/>
                </a:solidFill>
              </a:rPr>
              <a:t>Sales Taxes</a:t>
            </a:r>
            <a:br>
              <a:rPr lang="en-US" dirty="0">
                <a:solidFill>
                  <a:srgbClr val="1F3864"/>
                </a:solidFill>
              </a:rPr>
            </a:br>
            <a:endParaRPr dirty="0"/>
          </a:p>
        </p:txBody>
      </p:sp>
      <p:sp>
        <p:nvSpPr>
          <p:cNvPr id="537" name="Google Shape;537;p76"/>
          <p:cNvSpPr txBox="1">
            <a:spLocks noGrp="1"/>
          </p:cNvSpPr>
          <p:nvPr>
            <p:ph type="subTitle" idx="1"/>
          </p:nvPr>
        </p:nvSpPr>
        <p:spPr>
          <a:xfrm>
            <a:off x="1524000" y="3429000"/>
            <a:ext cx="9144000" cy="16557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sz="4800" dirty="0">
                <a:solidFill>
                  <a:srgbClr val="C00000"/>
                </a:solidFill>
              </a:rPr>
              <a:t>Axe the food tax</a:t>
            </a:r>
            <a:endParaRPr sz="4800" dirty="0">
              <a:solidFill>
                <a:srgbClr val="C00000"/>
              </a:solidFill>
            </a:endParaRPr>
          </a:p>
        </p:txBody>
      </p:sp>
    </p:spTree>
    <p:extLst>
      <p:ext uri="{BB962C8B-B14F-4D97-AF65-F5344CB8AC3E}">
        <p14:creationId xmlns:p14="http://schemas.microsoft.com/office/powerpoint/2010/main" val="2873991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1" y="414895"/>
            <a:ext cx="11269542" cy="673261"/>
          </a:xfrm>
        </p:spPr>
        <p:txBody>
          <a:bodyPr/>
          <a:lstStyle/>
          <a:p>
            <a:r>
              <a:rPr lang="en-US" sz="3200" dirty="0"/>
              <a:t>In 2019, Kansas was more reliant on Sales Taxes</a:t>
            </a:r>
          </a:p>
        </p:txBody>
      </p:sp>
      <p:sp>
        <p:nvSpPr>
          <p:cNvPr id="3" name="Text Placeholder 2"/>
          <p:cNvSpPr>
            <a:spLocks noGrp="1"/>
          </p:cNvSpPr>
          <p:nvPr>
            <p:ph type="body" idx="1"/>
          </p:nvPr>
        </p:nvSpPr>
        <p:spPr/>
        <p:txBody>
          <a:bodyPr/>
          <a:lstStyle/>
          <a:p>
            <a:endParaRPr lang="en-US" dirty="0"/>
          </a:p>
        </p:txBody>
      </p:sp>
      <p:sp>
        <p:nvSpPr>
          <p:cNvPr id="4" name="Text Placeholder 3"/>
          <p:cNvSpPr>
            <a:spLocks noGrp="1"/>
          </p:cNvSpPr>
          <p:nvPr>
            <p:ph type="body" idx="2"/>
          </p:nvPr>
        </p:nvSpPr>
        <p:spPr>
          <a:xfrm>
            <a:off x="7018823" y="1257662"/>
            <a:ext cx="4908133" cy="4346503"/>
          </a:xfrm>
        </p:spPr>
        <p:txBody>
          <a:bodyPr/>
          <a:lstStyle/>
          <a:p>
            <a:r>
              <a:rPr lang="en-US" sz="2800" dirty="0"/>
              <a:t>Compared to competitor states and US averages,</a:t>
            </a:r>
          </a:p>
          <a:p>
            <a:pPr lvl="1"/>
            <a:r>
              <a:rPr lang="en-US" sz="2000" dirty="0"/>
              <a:t>Kansas relied heavily on sales taxes (38%)</a:t>
            </a:r>
          </a:p>
          <a:p>
            <a:pPr lvl="1"/>
            <a:r>
              <a:rPr lang="en-US" sz="2000" dirty="0"/>
              <a:t>More on property taxes (31%)</a:t>
            </a:r>
          </a:p>
          <a:p>
            <a:pPr lvl="1"/>
            <a:r>
              <a:rPr lang="en-US" sz="2000" dirty="0"/>
              <a:t>Much less on income taxes (25%)</a:t>
            </a:r>
          </a:p>
          <a:p>
            <a:pPr lvl="1"/>
            <a:r>
              <a:rPr lang="en-US" sz="2000" dirty="0"/>
              <a:t>Corporate income taxes make up only 3% and other a much lower 2%</a:t>
            </a:r>
          </a:p>
          <a:p>
            <a:r>
              <a:rPr lang="en-US" sz="2000" dirty="0"/>
              <a:t>The US on average has higher property </a:t>
            </a:r>
          </a:p>
          <a:p>
            <a:pPr marL="571500" lvl="1" indent="0">
              <a:buNone/>
            </a:pPr>
            <a:endParaRPr lang="en-US" sz="2000" dirty="0"/>
          </a:p>
        </p:txBody>
      </p:sp>
      <p:pic>
        <p:nvPicPr>
          <p:cNvPr id="6" name="Picture 5">
            <a:extLst>
              <a:ext uri="{FF2B5EF4-FFF2-40B4-BE49-F238E27FC236}">
                <a16:creationId xmlns:a16="http://schemas.microsoft.com/office/drawing/2014/main" id="{DA4B62B4-2052-D44C-9E5F-898F5F96A0D1}"/>
              </a:ext>
            </a:extLst>
          </p:cNvPr>
          <p:cNvPicPr>
            <a:picLocks noChangeAspect="1"/>
          </p:cNvPicPr>
          <p:nvPr/>
        </p:nvPicPr>
        <p:blipFill>
          <a:blip r:embed="rId2"/>
          <a:stretch>
            <a:fillRect/>
          </a:stretch>
        </p:blipFill>
        <p:spPr>
          <a:xfrm>
            <a:off x="0" y="1200018"/>
            <a:ext cx="7356397" cy="5337415"/>
          </a:xfrm>
          <a:prstGeom prst="rect">
            <a:avLst/>
          </a:prstGeom>
        </p:spPr>
      </p:pic>
    </p:spTree>
    <p:extLst>
      <p:ext uri="{BB962C8B-B14F-4D97-AF65-F5344CB8AC3E}">
        <p14:creationId xmlns:p14="http://schemas.microsoft.com/office/powerpoint/2010/main" val="7389962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 Sales Tax Per Capita</a:t>
            </a:r>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a:xfrm>
            <a:off x="6801999" y="1253331"/>
            <a:ext cx="5181600" cy="4351338"/>
          </a:xfrm>
        </p:spPr>
        <p:txBody>
          <a:bodyPr/>
          <a:lstStyle/>
          <a:p>
            <a:r>
              <a:rPr lang="en-US" dirty="0"/>
              <a:t>Kansas has above average state sales taxes per capita compared to the US average and surrounding states.  </a:t>
            </a:r>
          </a:p>
        </p:txBody>
      </p:sp>
      <p:pic>
        <p:nvPicPr>
          <p:cNvPr id="6" name="Picture 5">
            <a:extLst>
              <a:ext uri="{FF2B5EF4-FFF2-40B4-BE49-F238E27FC236}">
                <a16:creationId xmlns:a16="http://schemas.microsoft.com/office/drawing/2014/main" id="{07F7605B-0348-2042-A6F7-8178D1B02792}"/>
              </a:ext>
            </a:extLst>
          </p:cNvPr>
          <p:cNvPicPr>
            <a:picLocks noChangeAspect="1"/>
          </p:cNvPicPr>
          <p:nvPr/>
        </p:nvPicPr>
        <p:blipFill>
          <a:blip r:embed="rId2"/>
          <a:stretch>
            <a:fillRect/>
          </a:stretch>
        </p:blipFill>
        <p:spPr>
          <a:xfrm>
            <a:off x="0" y="1252646"/>
            <a:ext cx="6960829" cy="5400401"/>
          </a:xfrm>
          <a:prstGeom prst="rect">
            <a:avLst/>
          </a:prstGeom>
        </p:spPr>
      </p:pic>
    </p:spTree>
    <p:extLst>
      <p:ext uri="{BB962C8B-B14F-4D97-AF65-F5344CB8AC3E}">
        <p14:creationId xmlns:p14="http://schemas.microsoft.com/office/powerpoint/2010/main" val="30619806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0" y="414895"/>
            <a:ext cx="11529627" cy="673261"/>
          </a:xfrm>
        </p:spPr>
        <p:txBody>
          <a:bodyPr/>
          <a:lstStyle/>
          <a:p>
            <a:r>
              <a:rPr lang="en-US" dirty="0"/>
              <a:t>State Sales Tax Revenue as a Share </a:t>
            </a:r>
            <a:br>
              <a:rPr lang="en-US" dirty="0"/>
            </a:br>
            <a:r>
              <a:rPr lang="en-US" dirty="0"/>
              <a:t>of Personal Income</a:t>
            </a:r>
          </a:p>
        </p:txBody>
      </p:sp>
      <p:sp>
        <p:nvSpPr>
          <p:cNvPr id="3" name="Text Placeholder 2"/>
          <p:cNvSpPr>
            <a:spLocks noGrp="1"/>
          </p:cNvSpPr>
          <p:nvPr>
            <p:ph type="body" idx="1"/>
          </p:nvPr>
        </p:nvSpPr>
        <p:spPr/>
        <p:txBody>
          <a:bodyPr/>
          <a:lstStyle/>
          <a:p>
            <a:endParaRPr lang="en-US" dirty="0"/>
          </a:p>
        </p:txBody>
      </p:sp>
      <p:sp>
        <p:nvSpPr>
          <p:cNvPr id="4" name="Text Placeholder 3"/>
          <p:cNvSpPr>
            <a:spLocks noGrp="1"/>
          </p:cNvSpPr>
          <p:nvPr>
            <p:ph type="body" idx="2"/>
          </p:nvPr>
        </p:nvSpPr>
        <p:spPr>
          <a:xfrm>
            <a:off x="6587998" y="1225416"/>
            <a:ext cx="5181600" cy="4351338"/>
          </a:xfrm>
        </p:spPr>
        <p:txBody>
          <a:bodyPr/>
          <a:lstStyle/>
          <a:p>
            <a:r>
              <a:rPr lang="en-US" dirty="0"/>
              <a:t>Kansas has received a higher share of sales taxes as a percentage of personal income compared to the US and surrounding states.  </a:t>
            </a:r>
          </a:p>
          <a:p>
            <a:pPr lvl="1"/>
            <a:r>
              <a:rPr lang="en-US" dirty="0"/>
              <a:t>This difference became larger starting in 2011</a:t>
            </a:r>
          </a:p>
        </p:txBody>
      </p:sp>
      <p:pic>
        <p:nvPicPr>
          <p:cNvPr id="5" name="Picture 4">
            <a:extLst>
              <a:ext uri="{FF2B5EF4-FFF2-40B4-BE49-F238E27FC236}">
                <a16:creationId xmlns:a16="http://schemas.microsoft.com/office/drawing/2014/main" id="{35291F62-34ED-8C45-872B-87A73FA03B77}"/>
              </a:ext>
            </a:extLst>
          </p:cNvPr>
          <p:cNvPicPr>
            <a:picLocks noChangeAspect="1"/>
          </p:cNvPicPr>
          <p:nvPr/>
        </p:nvPicPr>
        <p:blipFill>
          <a:blip r:embed="rId2"/>
          <a:stretch>
            <a:fillRect/>
          </a:stretch>
        </p:blipFill>
        <p:spPr>
          <a:xfrm>
            <a:off x="45746" y="1225416"/>
            <a:ext cx="6542252" cy="5364570"/>
          </a:xfrm>
          <a:prstGeom prst="rect">
            <a:avLst/>
          </a:prstGeom>
        </p:spPr>
      </p:pic>
    </p:spTree>
    <p:extLst>
      <p:ext uri="{BB962C8B-B14F-4D97-AF65-F5344CB8AC3E}">
        <p14:creationId xmlns:p14="http://schemas.microsoft.com/office/powerpoint/2010/main" val="14906554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1"/>
          <p:cNvSpPr txBox="1">
            <a:spLocks noGrp="1"/>
          </p:cNvSpPr>
          <p:nvPr>
            <p:ph type="title"/>
          </p:nvPr>
        </p:nvSpPr>
        <p:spPr>
          <a:xfrm>
            <a:off x="220092" y="344406"/>
            <a:ext cx="11319238" cy="67326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D8E2F3"/>
              </a:buClr>
              <a:buSzPts val="3600"/>
              <a:buFont typeface="Arial"/>
              <a:buNone/>
            </a:pPr>
            <a:r>
              <a:rPr lang="en-US" dirty="0"/>
              <a:t>Regressivity of Kansas Sales Taxes</a:t>
            </a:r>
            <a:endParaRPr dirty="0"/>
          </a:p>
        </p:txBody>
      </p:sp>
      <p:sp>
        <p:nvSpPr>
          <p:cNvPr id="185" name="Google Shape;185;p31"/>
          <p:cNvSpPr txBox="1">
            <a:spLocks noGrp="1"/>
          </p:cNvSpPr>
          <p:nvPr>
            <p:ph type="body" idx="1"/>
          </p:nvPr>
        </p:nvSpPr>
        <p:spPr>
          <a:xfrm>
            <a:off x="7076661" y="1264040"/>
            <a:ext cx="4979504" cy="4517128"/>
          </a:xfrm>
          <a:prstGeom prst="rect">
            <a:avLst/>
          </a:prstGeom>
          <a:noFill/>
          <a:ln>
            <a:noFill/>
          </a:ln>
        </p:spPr>
        <p:txBody>
          <a:bodyPr spcFirstLastPara="1" wrap="square" lIns="91425" tIns="45700" rIns="91425" bIns="45700" anchor="t" anchorCtr="0">
            <a:noAutofit/>
          </a:bodyPr>
          <a:lstStyle/>
          <a:p>
            <a:pPr marL="228600" indent="-228600">
              <a:buSzPts val="3200"/>
            </a:pPr>
            <a:r>
              <a:rPr lang="en-US" sz="2400" dirty="0"/>
              <a:t>Households with income below $100,000 pay a higher share of their total income in sales taxes than higher income households.  </a:t>
            </a:r>
          </a:p>
          <a:p>
            <a:pPr marL="228600" indent="-228600">
              <a:buSzPts val="3200"/>
            </a:pPr>
            <a:endParaRPr lang="en-US" sz="2400" dirty="0"/>
          </a:p>
          <a:p>
            <a:pPr marL="228600" indent="-228600">
              <a:buSzPts val="3200"/>
            </a:pPr>
            <a:r>
              <a:rPr lang="en-US" sz="2400" dirty="0"/>
              <a:t>Sales taxes are regressive.</a:t>
            </a:r>
          </a:p>
          <a:p>
            <a:pPr marL="0" indent="0">
              <a:buSzPts val="3200"/>
              <a:buNone/>
            </a:pPr>
            <a:endParaRPr lang="en-US" dirty="0"/>
          </a:p>
        </p:txBody>
      </p:sp>
      <p:pic>
        <p:nvPicPr>
          <p:cNvPr id="2" name="Picture 1">
            <a:extLst>
              <a:ext uri="{FF2B5EF4-FFF2-40B4-BE49-F238E27FC236}">
                <a16:creationId xmlns:a16="http://schemas.microsoft.com/office/drawing/2014/main" id="{2C91CF1D-772C-A948-84B5-20F4E4D3B8F5}"/>
              </a:ext>
            </a:extLst>
          </p:cNvPr>
          <p:cNvPicPr>
            <a:picLocks noChangeAspect="1"/>
          </p:cNvPicPr>
          <p:nvPr/>
        </p:nvPicPr>
        <p:blipFill>
          <a:blip r:embed="rId3"/>
          <a:stretch>
            <a:fillRect/>
          </a:stretch>
        </p:blipFill>
        <p:spPr>
          <a:xfrm>
            <a:off x="13708" y="1264040"/>
            <a:ext cx="6958063" cy="5063188"/>
          </a:xfrm>
          <a:prstGeom prst="rect">
            <a:avLst/>
          </a:prstGeom>
        </p:spPr>
      </p:pic>
    </p:spTree>
    <p:extLst>
      <p:ext uri="{BB962C8B-B14F-4D97-AF65-F5344CB8AC3E}">
        <p14:creationId xmlns:p14="http://schemas.microsoft.com/office/powerpoint/2010/main" val="33216993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1"/>
          <p:cNvSpPr txBox="1">
            <a:spLocks noGrp="1"/>
          </p:cNvSpPr>
          <p:nvPr>
            <p:ph type="title"/>
          </p:nvPr>
        </p:nvSpPr>
        <p:spPr>
          <a:xfrm>
            <a:off x="220092" y="344406"/>
            <a:ext cx="11319238" cy="67326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D8E2F3"/>
              </a:buClr>
              <a:buSzPts val="3600"/>
              <a:buFont typeface="Arial"/>
              <a:buNone/>
            </a:pPr>
            <a:r>
              <a:rPr lang="en-US" dirty="0"/>
              <a:t>Kansas Local Sales Tax Rates Vary by County</a:t>
            </a:r>
            <a:endParaRPr dirty="0"/>
          </a:p>
        </p:txBody>
      </p:sp>
      <p:sp>
        <p:nvSpPr>
          <p:cNvPr id="185" name="Google Shape;185;p31"/>
          <p:cNvSpPr txBox="1">
            <a:spLocks noGrp="1"/>
          </p:cNvSpPr>
          <p:nvPr>
            <p:ph type="body" idx="1"/>
          </p:nvPr>
        </p:nvSpPr>
        <p:spPr>
          <a:xfrm>
            <a:off x="6679095" y="1324145"/>
            <a:ext cx="5512905" cy="4517128"/>
          </a:xfrm>
          <a:prstGeom prst="rect">
            <a:avLst/>
          </a:prstGeom>
          <a:noFill/>
          <a:ln>
            <a:noFill/>
          </a:ln>
        </p:spPr>
        <p:txBody>
          <a:bodyPr spcFirstLastPara="1" wrap="square" lIns="91425" tIns="45700" rIns="91425" bIns="45700" anchor="t" anchorCtr="0">
            <a:noAutofit/>
          </a:bodyPr>
          <a:lstStyle/>
          <a:p>
            <a:pPr marL="228600" indent="-228600">
              <a:buSzPts val="3200"/>
            </a:pPr>
            <a:r>
              <a:rPr lang="en-US" sz="2800" dirty="0"/>
              <a:t>Most counties and municipalities charge extra sales taxes to defray additional property taxes.  </a:t>
            </a:r>
          </a:p>
          <a:p>
            <a:pPr marL="228600" indent="-228600">
              <a:buSzPts val="3200"/>
            </a:pPr>
            <a:r>
              <a:rPr lang="en-US" sz="2800" dirty="0"/>
              <a:t>In some counties the maximum sales tax rate is greater than 10%.</a:t>
            </a:r>
          </a:p>
          <a:p>
            <a:pPr marL="228600" indent="-228600">
              <a:buSzPts val="3200"/>
            </a:pPr>
            <a:r>
              <a:rPr lang="en-US" sz="2800" dirty="0"/>
              <a:t>Johnson County has over 80 different sales taxes depending on location.</a:t>
            </a:r>
          </a:p>
        </p:txBody>
      </p:sp>
      <p:pic>
        <p:nvPicPr>
          <p:cNvPr id="2" name="Picture 1">
            <a:extLst>
              <a:ext uri="{FF2B5EF4-FFF2-40B4-BE49-F238E27FC236}">
                <a16:creationId xmlns:a16="http://schemas.microsoft.com/office/drawing/2014/main" id="{A800835C-58A7-A048-AC35-CEC04A939721}"/>
              </a:ext>
            </a:extLst>
          </p:cNvPr>
          <p:cNvPicPr>
            <a:picLocks noChangeAspect="1"/>
          </p:cNvPicPr>
          <p:nvPr/>
        </p:nvPicPr>
        <p:blipFill>
          <a:blip r:embed="rId3"/>
          <a:stretch>
            <a:fillRect/>
          </a:stretch>
        </p:blipFill>
        <p:spPr>
          <a:xfrm>
            <a:off x="0" y="1324145"/>
            <a:ext cx="6679096" cy="5461000"/>
          </a:xfrm>
          <a:prstGeom prst="rect">
            <a:avLst/>
          </a:prstGeom>
        </p:spPr>
      </p:pic>
    </p:spTree>
    <p:extLst>
      <p:ext uri="{BB962C8B-B14F-4D97-AF65-F5344CB8AC3E}">
        <p14:creationId xmlns:p14="http://schemas.microsoft.com/office/powerpoint/2010/main" val="39519004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1"/>
          <p:cNvSpPr txBox="1">
            <a:spLocks noGrp="1"/>
          </p:cNvSpPr>
          <p:nvPr>
            <p:ph type="title"/>
          </p:nvPr>
        </p:nvSpPr>
        <p:spPr>
          <a:xfrm>
            <a:off x="220092" y="344406"/>
            <a:ext cx="11319238" cy="67326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D8E2F3"/>
              </a:buClr>
              <a:buSzPts val="3600"/>
              <a:buFont typeface="Arial"/>
              <a:buNone/>
            </a:pPr>
            <a:r>
              <a:rPr lang="en-US" sz="3200" dirty="0"/>
              <a:t>Combined State and Local Sales Taxes Paid by Location</a:t>
            </a:r>
            <a:endParaRPr sz="3200" dirty="0"/>
          </a:p>
        </p:txBody>
      </p:sp>
      <p:sp>
        <p:nvSpPr>
          <p:cNvPr id="185" name="Google Shape;185;p31"/>
          <p:cNvSpPr txBox="1">
            <a:spLocks noGrp="1"/>
          </p:cNvSpPr>
          <p:nvPr>
            <p:ph type="body" idx="1"/>
          </p:nvPr>
        </p:nvSpPr>
        <p:spPr>
          <a:xfrm>
            <a:off x="6679095" y="1324145"/>
            <a:ext cx="5512905" cy="4517128"/>
          </a:xfrm>
          <a:prstGeom prst="rect">
            <a:avLst/>
          </a:prstGeom>
          <a:noFill/>
          <a:ln>
            <a:noFill/>
          </a:ln>
        </p:spPr>
        <p:txBody>
          <a:bodyPr spcFirstLastPara="1" wrap="square" lIns="91425" tIns="45700" rIns="91425" bIns="45700" anchor="t" anchorCtr="0">
            <a:noAutofit/>
          </a:bodyPr>
          <a:lstStyle/>
          <a:p>
            <a:pPr marL="228600" indent="-228600">
              <a:buSzPts val="3200"/>
            </a:pPr>
            <a:r>
              <a:rPr lang="en-US" sz="2800" dirty="0"/>
              <a:t>Overland Park as the highest sales tax rates.  </a:t>
            </a:r>
          </a:p>
          <a:p>
            <a:pPr marL="228600" indent="-228600">
              <a:buSzPts val="3200"/>
            </a:pPr>
            <a:r>
              <a:rPr lang="en-US" sz="2800" dirty="0"/>
              <a:t>Total sales taxes paid increase with income.</a:t>
            </a:r>
          </a:p>
          <a:p>
            <a:pPr marL="228600" indent="-228600">
              <a:buSzPts val="3200"/>
            </a:pPr>
            <a:r>
              <a:rPr lang="en-US" sz="2800" dirty="0"/>
              <a:t>Statewide average is lower than in these three communities.</a:t>
            </a:r>
          </a:p>
        </p:txBody>
      </p:sp>
      <p:pic>
        <p:nvPicPr>
          <p:cNvPr id="5" name="Picture 4">
            <a:extLst>
              <a:ext uri="{FF2B5EF4-FFF2-40B4-BE49-F238E27FC236}">
                <a16:creationId xmlns:a16="http://schemas.microsoft.com/office/drawing/2014/main" id="{72E25E07-02A3-0748-AFB8-B7718491E5D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24144"/>
            <a:ext cx="6393822" cy="4635221"/>
          </a:xfrm>
          <a:prstGeom prst="rect">
            <a:avLst/>
          </a:prstGeom>
          <a:noFill/>
          <a:ln>
            <a:noFill/>
          </a:ln>
        </p:spPr>
      </p:pic>
    </p:spTree>
    <p:extLst>
      <p:ext uri="{BB962C8B-B14F-4D97-AF65-F5344CB8AC3E}">
        <p14:creationId xmlns:p14="http://schemas.microsoft.com/office/powerpoint/2010/main" val="23261397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1"/>
          <p:cNvSpPr txBox="1">
            <a:spLocks noGrp="1"/>
          </p:cNvSpPr>
          <p:nvPr>
            <p:ph type="title"/>
          </p:nvPr>
        </p:nvSpPr>
        <p:spPr>
          <a:xfrm>
            <a:off x="220092" y="344406"/>
            <a:ext cx="11319238" cy="67326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D8E2F3"/>
              </a:buClr>
              <a:buSzPts val="3600"/>
              <a:buFont typeface="Arial"/>
              <a:buNone/>
            </a:pPr>
            <a:r>
              <a:rPr lang="en-US" dirty="0"/>
              <a:t>Kansas is one of a handful of states that taxes food</a:t>
            </a:r>
            <a:endParaRPr dirty="0"/>
          </a:p>
        </p:txBody>
      </p:sp>
      <p:sp>
        <p:nvSpPr>
          <p:cNvPr id="185" name="Google Shape;185;p31"/>
          <p:cNvSpPr txBox="1">
            <a:spLocks noGrp="1"/>
          </p:cNvSpPr>
          <p:nvPr>
            <p:ph type="body" idx="1"/>
          </p:nvPr>
        </p:nvSpPr>
        <p:spPr>
          <a:xfrm>
            <a:off x="7023099" y="1463065"/>
            <a:ext cx="5013187" cy="4517128"/>
          </a:xfrm>
          <a:prstGeom prst="rect">
            <a:avLst/>
          </a:prstGeom>
          <a:noFill/>
          <a:ln>
            <a:noFill/>
          </a:ln>
        </p:spPr>
        <p:txBody>
          <a:bodyPr spcFirstLastPara="1" wrap="square" lIns="91425" tIns="45700" rIns="91425" bIns="45700" anchor="t" anchorCtr="0">
            <a:noAutofit/>
          </a:bodyPr>
          <a:lstStyle/>
          <a:p>
            <a:pPr marL="228600" indent="-228600">
              <a:buSzPts val="3200"/>
            </a:pPr>
            <a:r>
              <a:rPr lang="en-US" sz="2400" dirty="0"/>
              <a:t>12 states besides Kansas tax food.</a:t>
            </a:r>
          </a:p>
          <a:p>
            <a:pPr marL="228600" indent="-228600">
              <a:buSzPts val="3200"/>
            </a:pPr>
            <a:r>
              <a:rPr lang="en-US" sz="2400" dirty="0"/>
              <a:t>Only Mississippi taxes food at a higher rate than Kansas.  </a:t>
            </a:r>
          </a:p>
          <a:p>
            <a:pPr marL="228600" indent="-228600">
              <a:buSzPts val="3200"/>
            </a:pPr>
            <a:r>
              <a:rPr lang="en-US" sz="2400" dirty="0"/>
              <a:t>Six states (including Missouri) that totally or partially exempt food from the state sales tax, allow for local sales taxes on food.</a:t>
            </a:r>
          </a:p>
          <a:p>
            <a:pPr marL="228600" indent="-228600">
              <a:buSzPts val="3200"/>
            </a:pPr>
            <a:endParaRPr lang="en-US" dirty="0"/>
          </a:p>
        </p:txBody>
      </p:sp>
      <p:pic>
        <p:nvPicPr>
          <p:cNvPr id="2" name="Picture 1">
            <a:extLst>
              <a:ext uri="{FF2B5EF4-FFF2-40B4-BE49-F238E27FC236}">
                <a16:creationId xmlns:a16="http://schemas.microsoft.com/office/drawing/2014/main" id="{98B76774-45C7-9C48-9A53-B7DF683E378F}"/>
              </a:ext>
            </a:extLst>
          </p:cNvPr>
          <p:cNvPicPr>
            <a:picLocks noChangeAspect="1"/>
          </p:cNvPicPr>
          <p:nvPr/>
        </p:nvPicPr>
        <p:blipFill>
          <a:blip r:embed="rId3"/>
          <a:stretch>
            <a:fillRect/>
          </a:stretch>
        </p:blipFill>
        <p:spPr>
          <a:xfrm>
            <a:off x="0" y="1276350"/>
            <a:ext cx="7023100" cy="4517128"/>
          </a:xfrm>
          <a:prstGeom prst="rect">
            <a:avLst/>
          </a:prstGeom>
        </p:spPr>
      </p:pic>
    </p:spTree>
    <p:extLst>
      <p:ext uri="{BB962C8B-B14F-4D97-AF65-F5344CB8AC3E}">
        <p14:creationId xmlns:p14="http://schemas.microsoft.com/office/powerpoint/2010/main" val="2822522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7"/>
          <p:cNvSpPr txBox="1">
            <a:spLocks noGrp="1"/>
          </p:cNvSpPr>
          <p:nvPr>
            <p:ph type="title"/>
          </p:nvPr>
        </p:nvSpPr>
        <p:spPr>
          <a:xfrm>
            <a:off x="239971" y="414895"/>
            <a:ext cx="11350894" cy="67326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D8E2F3"/>
              </a:buClr>
              <a:buSzPts val="3600"/>
              <a:buFont typeface="Arial"/>
              <a:buNone/>
            </a:pPr>
            <a:r>
              <a:rPr lang="en-US" dirty="0"/>
              <a:t>Covid Vaccines per 1,000 People per County</a:t>
            </a:r>
            <a:endParaRPr dirty="0"/>
          </a:p>
        </p:txBody>
      </p:sp>
      <p:sp>
        <p:nvSpPr>
          <p:cNvPr id="229" name="Google Shape;229;p37"/>
          <p:cNvSpPr txBox="1">
            <a:spLocks noGrp="1"/>
          </p:cNvSpPr>
          <p:nvPr>
            <p:ph type="body" idx="2"/>
          </p:nvPr>
        </p:nvSpPr>
        <p:spPr>
          <a:xfrm>
            <a:off x="7168055" y="1512183"/>
            <a:ext cx="4422810" cy="383363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700"/>
              <a:buChar char="•"/>
            </a:pPr>
            <a:r>
              <a:rPr lang="en-US" sz="2700" dirty="0"/>
              <a:t>57.9% of Kansas population has received at least one shot.</a:t>
            </a:r>
          </a:p>
          <a:p>
            <a:pPr marL="228600" lvl="0" indent="-228600" algn="l" rtl="0">
              <a:lnSpc>
                <a:spcPct val="90000"/>
              </a:lnSpc>
              <a:spcBef>
                <a:spcPts val="0"/>
              </a:spcBef>
              <a:spcAft>
                <a:spcPts val="0"/>
              </a:spcAft>
              <a:buClr>
                <a:schemeClr val="dk1"/>
              </a:buClr>
              <a:buSzPts val="2700"/>
              <a:buChar char="•"/>
            </a:pPr>
            <a:r>
              <a:rPr lang="en-US" sz="2700" dirty="0"/>
              <a:t>Darker colors indicate that these counties have more vaccine per population:</a:t>
            </a:r>
            <a:endParaRPr dirty="0"/>
          </a:p>
          <a:p>
            <a:pPr marL="685800" lvl="1" indent="-228600" algn="l" rtl="0">
              <a:lnSpc>
                <a:spcPct val="90000"/>
              </a:lnSpc>
              <a:spcBef>
                <a:spcPts val="500"/>
              </a:spcBef>
              <a:spcAft>
                <a:spcPts val="0"/>
              </a:spcAft>
              <a:buClr>
                <a:srgbClr val="2F5496"/>
              </a:buClr>
              <a:buSzPts val="2000"/>
              <a:buChar char="•"/>
            </a:pPr>
            <a:r>
              <a:rPr lang="en-US" sz="2200" dirty="0">
                <a:latin typeface="Arial"/>
                <a:ea typeface="Arial"/>
                <a:cs typeface="Arial"/>
                <a:sym typeface="Arial"/>
              </a:rPr>
              <a:t>Uneven uptake of the vaccine.  </a:t>
            </a:r>
          </a:p>
          <a:p>
            <a:pPr marL="228600" indent="-228600">
              <a:spcBef>
                <a:spcPts val="500"/>
              </a:spcBef>
              <a:buClr>
                <a:srgbClr val="2F5496"/>
              </a:buClr>
              <a:buSzPts val="2000"/>
            </a:pPr>
            <a:r>
              <a:rPr lang="en-US" sz="2700" dirty="0"/>
              <a:t>We now have the vaccine for children</a:t>
            </a:r>
            <a:endParaRPr sz="2700" dirty="0"/>
          </a:p>
          <a:p>
            <a:pPr marL="228600" lvl="0" indent="-57150" algn="l" rtl="0">
              <a:lnSpc>
                <a:spcPct val="90000"/>
              </a:lnSpc>
              <a:spcBef>
                <a:spcPts val="1000"/>
              </a:spcBef>
              <a:spcAft>
                <a:spcPts val="0"/>
              </a:spcAft>
              <a:buClr>
                <a:schemeClr val="dk1"/>
              </a:buClr>
              <a:buSzPts val="2700"/>
              <a:buNone/>
            </a:pPr>
            <a:endParaRPr sz="2700" dirty="0"/>
          </a:p>
        </p:txBody>
      </p:sp>
      <p:sp>
        <p:nvSpPr>
          <p:cNvPr id="230" name="Google Shape;230;p37"/>
          <p:cNvSpPr txBox="1"/>
          <p:nvPr/>
        </p:nvSpPr>
        <p:spPr>
          <a:xfrm>
            <a:off x="511818" y="6346902"/>
            <a:ext cx="4460617"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Source:  KDHE</a:t>
            </a:r>
            <a:endParaRPr sz="1200"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1" y="1191039"/>
            <a:ext cx="6993623" cy="5016329"/>
          </a:xfrm>
          <a:prstGeom prst="rect">
            <a:avLst/>
          </a:prstGeom>
        </p:spPr>
      </p:pic>
    </p:spTree>
    <p:extLst>
      <p:ext uri="{BB962C8B-B14F-4D97-AF65-F5344CB8AC3E}">
        <p14:creationId xmlns:p14="http://schemas.microsoft.com/office/powerpoint/2010/main" val="11251618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1"/>
          <p:cNvSpPr txBox="1">
            <a:spLocks noGrp="1"/>
          </p:cNvSpPr>
          <p:nvPr>
            <p:ph type="title"/>
          </p:nvPr>
        </p:nvSpPr>
        <p:spPr>
          <a:xfrm>
            <a:off x="220092" y="344406"/>
            <a:ext cx="11319238" cy="67326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D8E2F3"/>
              </a:buClr>
              <a:buSzPts val="3600"/>
              <a:buFont typeface="Arial"/>
              <a:buNone/>
            </a:pPr>
            <a:r>
              <a:rPr lang="en-US" dirty="0"/>
              <a:t>Hypothetical Taxpayer Food Sales Tax Incidence—</a:t>
            </a:r>
            <a:br>
              <a:rPr lang="en-US" dirty="0"/>
            </a:br>
            <a:r>
              <a:rPr lang="en-US" dirty="0"/>
              <a:t>4 Person Household</a:t>
            </a:r>
            <a:endParaRPr dirty="0"/>
          </a:p>
        </p:txBody>
      </p:sp>
      <p:sp>
        <p:nvSpPr>
          <p:cNvPr id="185" name="Google Shape;185;p31"/>
          <p:cNvSpPr txBox="1">
            <a:spLocks noGrp="1"/>
          </p:cNvSpPr>
          <p:nvPr>
            <p:ph type="body" idx="1"/>
          </p:nvPr>
        </p:nvSpPr>
        <p:spPr>
          <a:xfrm>
            <a:off x="7076661" y="1264040"/>
            <a:ext cx="4979504" cy="4517128"/>
          </a:xfrm>
          <a:prstGeom prst="rect">
            <a:avLst/>
          </a:prstGeom>
          <a:noFill/>
          <a:ln>
            <a:noFill/>
          </a:ln>
        </p:spPr>
        <p:txBody>
          <a:bodyPr spcFirstLastPara="1" wrap="square" lIns="91425" tIns="45700" rIns="91425" bIns="45700" anchor="t" anchorCtr="0">
            <a:noAutofit/>
          </a:bodyPr>
          <a:lstStyle/>
          <a:p>
            <a:pPr marL="228600" indent="-228600">
              <a:buSzPts val="3200"/>
            </a:pPr>
            <a:r>
              <a:rPr lang="en-US" sz="2400" dirty="0"/>
              <a:t>A four-person household earning $25,000 per year spends 29% of its income on food.</a:t>
            </a:r>
          </a:p>
          <a:p>
            <a:pPr marL="228600" indent="-228600">
              <a:buSzPts val="3200"/>
            </a:pPr>
            <a:r>
              <a:rPr lang="en-US" sz="2400" dirty="0"/>
              <a:t>A four-person household earning $150,000 spends only 6% of its total income.</a:t>
            </a:r>
          </a:p>
          <a:p>
            <a:pPr marL="0" indent="0">
              <a:buSzPts val="3200"/>
              <a:buNone/>
            </a:pPr>
            <a:endParaRPr lang="en-US" dirty="0"/>
          </a:p>
        </p:txBody>
      </p:sp>
      <p:pic>
        <p:nvPicPr>
          <p:cNvPr id="3" name="Picture 2">
            <a:extLst>
              <a:ext uri="{FF2B5EF4-FFF2-40B4-BE49-F238E27FC236}">
                <a16:creationId xmlns:a16="http://schemas.microsoft.com/office/drawing/2014/main" id="{11BFD2B5-D47C-DB42-BD9A-1B62B0FB7282}"/>
              </a:ext>
            </a:extLst>
          </p:cNvPr>
          <p:cNvPicPr>
            <a:picLocks noChangeAspect="1"/>
          </p:cNvPicPr>
          <p:nvPr/>
        </p:nvPicPr>
        <p:blipFill>
          <a:blip r:embed="rId3"/>
          <a:stretch>
            <a:fillRect/>
          </a:stretch>
        </p:blipFill>
        <p:spPr>
          <a:xfrm>
            <a:off x="0" y="1264040"/>
            <a:ext cx="6938824" cy="5034446"/>
          </a:xfrm>
          <a:prstGeom prst="rect">
            <a:avLst/>
          </a:prstGeom>
        </p:spPr>
      </p:pic>
    </p:spTree>
    <p:extLst>
      <p:ext uri="{BB962C8B-B14F-4D97-AF65-F5344CB8AC3E}">
        <p14:creationId xmlns:p14="http://schemas.microsoft.com/office/powerpoint/2010/main" val="12213742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1"/>
          <p:cNvSpPr txBox="1">
            <a:spLocks noGrp="1"/>
          </p:cNvSpPr>
          <p:nvPr>
            <p:ph type="title"/>
          </p:nvPr>
        </p:nvSpPr>
        <p:spPr>
          <a:xfrm>
            <a:off x="436381" y="333895"/>
            <a:ext cx="11319238" cy="67326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D8E2F3"/>
              </a:buClr>
              <a:buSzPts val="3600"/>
              <a:buFont typeface="Arial"/>
              <a:buNone/>
            </a:pPr>
            <a:r>
              <a:rPr lang="en-US" dirty="0"/>
              <a:t>Food Taxes and Food Insecurity</a:t>
            </a:r>
            <a:endParaRPr dirty="0"/>
          </a:p>
        </p:txBody>
      </p:sp>
      <p:sp>
        <p:nvSpPr>
          <p:cNvPr id="185" name="Google Shape;185;p31"/>
          <p:cNvSpPr txBox="1">
            <a:spLocks noGrp="1"/>
          </p:cNvSpPr>
          <p:nvPr>
            <p:ph type="body" idx="1"/>
          </p:nvPr>
        </p:nvSpPr>
        <p:spPr>
          <a:xfrm>
            <a:off x="841513" y="1463065"/>
            <a:ext cx="10508974" cy="4517128"/>
          </a:xfrm>
          <a:prstGeom prst="rect">
            <a:avLst/>
          </a:prstGeom>
          <a:noFill/>
          <a:ln>
            <a:noFill/>
          </a:ln>
        </p:spPr>
        <p:txBody>
          <a:bodyPr spcFirstLastPara="1" wrap="square" lIns="91425" tIns="45700" rIns="91425" bIns="45700" anchor="t" anchorCtr="0">
            <a:noAutofit/>
          </a:bodyPr>
          <a:lstStyle/>
          <a:p>
            <a:pPr marL="228600" indent="-228600">
              <a:buSzPts val="3200"/>
            </a:pPr>
            <a:r>
              <a:rPr lang="en-US" dirty="0"/>
              <a:t>O’Connor’s results show that states that reduced the food sales tax experienced a </a:t>
            </a:r>
            <a:r>
              <a:rPr lang="en-US" u="sng" dirty="0">
                <a:solidFill>
                  <a:srgbClr val="C00000"/>
                </a:solidFill>
              </a:rPr>
              <a:t>39% decline in food insecurity</a:t>
            </a:r>
            <a:r>
              <a:rPr lang="en-US" dirty="0"/>
              <a:t>.  </a:t>
            </a:r>
          </a:p>
          <a:p>
            <a:pPr marL="228600" indent="-228600">
              <a:buSzPts val="3200"/>
            </a:pPr>
            <a:r>
              <a:rPr lang="en-US" dirty="0"/>
              <a:t>The </a:t>
            </a:r>
            <a:r>
              <a:rPr lang="en-US" i="1" dirty="0"/>
              <a:t>Wayfair</a:t>
            </a:r>
            <a:r>
              <a:rPr lang="en-US" dirty="0"/>
              <a:t> Decision, coupled with closing the Marketplace Facilitator’s loophole in SB-50, effectively broadened the sales tax base significantly in Kansas.  </a:t>
            </a:r>
          </a:p>
          <a:p>
            <a:pPr marL="228600" indent="-228600">
              <a:buSzPts val="3200"/>
            </a:pPr>
            <a:r>
              <a:rPr lang="en-US" b="1" i="1" dirty="0">
                <a:solidFill>
                  <a:schemeClr val="bg2"/>
                </a:solidFill>
              </a:rPr>
              <a:t>This provides the opportunity to potentially reduce or eliminate the most regressive tax in the state, the grocery sales tax. </a:t>
            </a:r>
          </a:p>
        </p:txBody>
      </p:sp>
    </p:spTree>
    <p:extLst>
      <p:ext uri="{BB962C8B-B14F-4D97-AF65-F5344CB8AC3E}">
        <p14:creationId xmlns:p14="http://schemas.microsoft.com/office/powerpoint/2010/main" val="26751083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76"/>
          <p:cNvSpPr txBox="1">
            <a:spLocks noGrp="1"/>
          </p:cNvSpPr>
          <p:nvPr>
            <p:ph type="ctrTitle"/>
          </p:nvPr>
        </p:nvSpPr>
        <p:spPr>
          <a:xfrm>
            <a:off x="1524000" y="1600200"/>
            <a:ext cx="9144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6000"/>
              <a:buFont typeface="Arial"/>
              <a:buNone/>
            </a:pPr>
            <a:r>
              <a:rPr lang="en-US" dirty="0">
                <a:solidFill>
                  <a:srgbClr val="1F3864"/>
                </a:solidFill>
              </a:rPr>
              <a:t>Income Taxes</a:t>
            </a:r>
            <a:br>
              <a:rPr lang="en-US" dirty="0">
                <a:solidFill>
                  <a:srgbClr val="1F3864"/>
                </a:solidFill>
              </a:rPr>
            </a:br>
            <a:endParaRPr dirty="0"/>
          </a:p>
        </p:txBody>
      </p:sp>
      <p:sp>
        <p:nvSpPr>
          <p:cNvPr id="537" name="Google Shape;537;p76"/>
          <p:cNvSpPr txBox="1">
            <a:spLocks noGrp="1"/>
          </p:cNvSpPr>
          <p:nvPr>
            <p:ph type="subTitle" idx="1"/>
          </p:nvPr>
        </p:nvSpPr>
        <p:spPr>
          <a:xfrm>
            <a:off x="1524000" y="3987800"/>
            <a:ext cx="9144000" cy="16557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endParaRPr sz="4800" dirty="0">
              <a:solidFill>
                <a:srgbClr val="C00000"/>
              </a:solidFill>
            </a:endParaRPr>
          </a:p>
        </p:txBody>
      </p:sp>
    </p:spTree>
    <p:extLst>
      <p:ext uri="{BB962C8B-B14F-4D97-AF65-F5344CB8AC3E}">
        <p14:creationId xmlns:p14="http://schemas.microsoft.com/office/powerpoint/2010/main" val="41911847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Income Tax Per Capita</a:t>
            </a:r>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idx="2"/>
          </p:nvPr>
        </p:nvSpPr>
        <p:spPr>
          <a:xfrm>
            <a:off x="6801999" y="1253331"/>
            <a:ext cx="5181600" cy="4351338"/>
          </a:xfrm>
        </p:spPr>
        <p:txBody>
          <a:bodyPr/>
          <a:lstStyle/>
          <a:p>
            <a:r>
              <a:rPr lang="en-US" dirty="0"/>
              <a:t>Per capita income taxes increased above national averages between 2005-2012</a:t>
            </a:r>
          </a:p>
          <a:p>
            <a:r>
              <a:rPr lang="en-US" dirty="0"/>
              <a:t>Brownback Tax Cuts dropped Kansas below US average</a:t>
            </a:r>
          </a:p>
          <a:p>
            <a:r>
              <a:rPr lang="en-US" dirty="0"/>
              <a:t>Taxes now converging to averages.  </a:t>
            </a:r>
          </a:p>
        </p:txBody>
      </p:sp>
      <p:pic>
        <p:nvPicPr>
          <p:cNvPr id="5" name="Picture 4">
            <a:extLst>
              <a:ext uri="{FF2B5EF4-FFF2-40B4-BE49-F238E27FC236}">
                <a16:creationId xmlns:a16="http://schemas.microsoft.com/office/drawing/2014/main" id="{D5D99E36-9473-534D-91ED-0E482A8C26B3}"/>
              </a:ext>
            </a:extLst>
          </p:cNvPr>
          <p:cNvPicPr>
            <a:picLocks noChangeAspect="1"/>
          </p:cNvPicPr>
          <p:nvPr/>
        </p:nvPicPr>
        <p:blipFill>
          <a:blip r:embed="rId2"/>
          <a:stretch>
            <a:fillRect/>
          </a:stretch>
        </p:blipFill>
        <p:spPr>
          <a:xfrm>
            <a:off x="0" y="1253331"/>
            <a:ext cx="6943305" cy="5029638"/>
          </a:xfrm>
          <a:prstGeom prst="rect">
            <a:avLst/>
          </a:prstGeom>
        </p:spPr>
      </p:pic>
    </p:spTree>
    <p:extLst>
      <p:ext uri="{BB962C8B-B14F-4D97-AF65-F5344CB8AC3E}">
        <p14:creationId xmlns:p14="http://schemas.microsoft.com/office/powerpoint/2010/main" val="603238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0" y="414895"/>
            <a:ext cx="11529627" cy="673261"/>
          </a:xfrm>
        </p:spPr>
        <p:txBody>
          <a:bodyPr/>
          <a:lstStyle/>
          <a:p>
            <a:r>
              <a:rPr lang="en-US" sz="3200" dirty="0"/>
              <a:t>Income Tax Revenue as a Share of Personal Income</a:t>
            </a:r>
          </a:p>
        </p:txBody>
      </p:sp>
      <p:sp>
        <p:nvSpPr>
          <p:cNvPr id="3" name="Text Placeholder 2"/>
          <p:cNvSpPr>
            <a:spLocks noGrp="1"/>
          </p:cNvSpPr>
          <p:nvPr>
            <p:ph type="body" idx="1"/>
          </p:nvPr>
        </p:nvSpPr>
        <p:spPr/>
        <p:txBody>
          <a:bodyPr/>
          <a:lstStyle/>
          <a:p>
            <a:endParaRPr lang="en-US" dirty="0"/>
          </a:p>
        </p:txBody>
      </p:sp>
      <p:sp>
        <p:nvSpPr>
          <p:cNvPr id="4" name="Text Placeholder 3"/>
          <p:cNvSpPr>
            <a:spLocks noGrp="1"/>
          </p:cNvSpPr>
          <p:nvPr>
            <p:ph type="body" idx="2"/>
          </p:nvPr>
        </p:nvSpPr>
        <p:spPr>
          <a:xfrm>
            <a:off x="7143640" y="1225416"/>
            <a:ext cx="4625957" cy="4351338"/>
          </a:xfrm>
        </p:spPr>
        <p:txBody>
          <a:bodyPr/>
          <a:lstStyle/>
          <a:p>
            <a:r>
              <a:rPr lang="en-US" dirty="0"/>
              <a:t>Kansas had higher income taxes as a share of personal income, starting around 2006</a:t>
            </a:r>
          </a:p>
          <a:p>
            <a:r>
              <a:rPr lang="en-US" dirty="0"/>
              <a:t>Changed with the Brownback Tax Cuts</a:t>
            </a:r>
          </a:p>
        </p:txBody>
      </p:sp>
      <p:pic>
        <p:nvPicPr>
          <p:cNvPr id="6" name="Picture 5">
            <a:extLst>
              <a:ext uri="{FF2B5EF4-FFF2-40B4-BE49-F238E27FC236}">
                <a16:creationId xmlns:a16="http://schemas.microsoft.com/office/drawing/2014/main" id="{7F458A0E-FF4E-F04C-8115-33D4AB8EE7B5}"/>
              </a:ext>
            </a:extLst>
          </p:cNvPr>
          <p:cNvPicPr>
            <a:picLocks noChangeAspect="1"/>
          </p:cNvPicPr>
          <p:nvPr/>
        </p:nvPicPr>
        <p:blipFill>
          <a:blip r:embed="rId2"/>
          <a:stretch>
            <a:fillRect/>
          </a:stretch>
        </p:blipFill>
        <p:spPr>
          <a:xfrm>
            <a:off x="0" y="1225415"/>
            <a:ext cx="7143641" cy="5459163"/>
          </a:xfrm>
          <a:prstGeom prst="rect">
            <a:avLst/>
          </a:prstGeom>
        </p:spPr>
      </p:pic>
    </p:spTree>
    <p:extLst>
      <p:ext uri="{BB962C8B-B14F-4D97-AF65-F5344CB8AC3E}">
        <p14:creationId xmlns:p14="http://schemas.microsoft.com/office/powerpoint/2010/main" val="509558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0" y="414895"/>
            <a:ext cx="11479961" cy="673261"/>
          </a:xfrm>
        </p:spPr>
        <p:txBody>
          <a:bodyPr/>
          <a:lstStyle/>
          <a:p>
            <a:r>
              <a:rPr lang="en-US" dirty="0"/>
              <a:t>Income Taxes Are Progressive</a:t>
            </a:r>
          </a:p>
        </p:txBody>
      </p:sp>
      <p:sp>
        <p:nvSpPr>
          <p:cNvPr id="4" name="Text Placeholder 3"/>
          <p:cNvSpPr>
            <a:spLocks noGrp="1"/>
          </p:cNvSpPr>
          <p:nvPr>
            <p:ph type="body" idx="2"/>
          </p:nvPr>
        </p:nvSpPr>
        <p:spPr>
          <a:xfrm>
            <a:off x="8839201" y="1335911"/>
            <a:ext cx="3352800" cy="4351338"/>
          </a:xfrm>
        </p:spPr>
        <p:txBody>
          <a:bodyPr/>
          <a:lstStyle/>
          <a:p>
            <a:r>
              <a:rPr lang="en-US" sz="2400" dirty="0"/>
              <a:t>Blue line indicates that low-income households pay a lower share of their income as federal tax. </a:t>
            </a:r>
          </a:p>
          <a:p>
            <a:r>
              <a:rPr lang="en-US" sz="2400" dirty="0"/>
              <a:t>Kansas income tax is much less progressive. </a:t>
            </a:r>
          </a:p>
          <a:p>
            <a:pPr lvl="1"/>
            <a:r>
              <a:rPr lang="en-US" sz="2000" dirty="0"/>
              <a:t>It’s essentially a flat tax after low income levels.</a:t>
            </a:r>
          </a:p>
        </p:txBody>
      </p:sp>
      <p:pic>
        <p:nvPicPr>
          <p:cNvPr id="3" name="Picture 2">
            <a:extLst>
              <a:ext uri="{FF2B5EF4-FFF2-40B4-BE49-F238E27FC236}">
                <a16:creationId xmlns:a16="http://schemas.microsoft.com/office/drawing/2014/main" id="{C51604B6-9A65-5E47-B072-32773BA33F47}"/>
              </a:ext>
            </a:extLst>
          </p:cNvPr>
          <p:cNvPicPr>
            <a:picLocks noChangeAspect="1"/>
          </p:cNvPicPr>
          <p:nvPr/>
        </p:nvPicPr>
        <p:blipFill>
          <a:blip r:embed="rId2"/>
          <a:stretch>
            <a:fillRect/>
          </a:stretch>
        </p:blipFill>
        <p:spPr>
          <a:xfrm>
            <a:off x="0" y="1253331"/>
            <a:ext cx="9099738" cy="4685014"/>
          </a:xfrm>
          <a:prstGeom prst="rect">
            <a:avLst/>
          </a:prstGeom>
        </p:spPr>
      </p:pic>
    </p:spTree>
    <p:extLst>
      <p:ext uri="{BB962C8B-B14F-4D97-AF65-F5344CB8AC3E}">
        <p14:creationId xmlns:p14="http://schemas.microsoft.com/office/powerpoint/2010/main" val="39222876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0" y="414895"/>
            <a:ext cx="11593331" cy="673261"/>
          </a:xfrm>
        </p:spPr>
        <p:txBody>
          <a:bodyPr/>
          <a:lstStyle/>
          <a:p>
            <a:r>
              <a:rPr lang="en-US" dirty="0">
                <a:solidFill>
                  <a:srgbClr val="FFFFFF"/>
                </a:solidFill>
                <a:latin typeface="+mj-lt"/>
                <a:ea typeface="Lucida Grande"/>
                <a:cs typeface="Lucida Grande"/>
              </a:rPr>
              <a:t>Distribution of Individual Income Taxes TY 2020</a:t>
            </a:r>
            <a:endParaRPr lang="en-US" dirty="0">
              <a:solidFill>
                <a:srgbClr val="FFFFFF"/>
              </a:solidFill>
              <a:latin typeface="+mj-lt"/>
            </a:endParaRPr>
          </a:p>
        </p:txBody>
      </p:sp>
      <p:sp>
        <p:nvSpPr>
          <p:cNvPr id="4" name="Text Placeholder 3"/>
          <p:cNvSpPr>
            <a:spLocks noGrp="1"/>
          </p:cNvSpPr>
          <p:nvPr>
            <p:ph type="body" idx="2"/>
          </p:nvPr>
        </p:nvSpPr>
        <p:spPr>
          <a:xfrm>
            <a:off x="7241551" y="1280328"/>
            <a:ext cx="4855520" cy="4625254"/>
          </a:xfrm>
        </p:spPr>
        <p:txBody>
          <a:bodyPr/>
          <a:lstStyle/>
          <a:p>
            <a:pPr>
              <a:buSzPct val="100000"/>
            </a:pPr>
            <a:r>
              <a:rPr lang="en-US" sz="2000" dirty="0"/>
              <a:t>60.1% of Kansas Tax Returns have $50,000 or less of KAGI</a:t>
            </a:r>
          </a:p>
          <a:p>
            <a:pPr>
              <a:buSzPct val="100000"/>
            </a:pPr>
            <a:r>
              <a:rPr lang="en-US" sz="2000" dirty="0"/>
              <a:t>18% of Kansas Tax Returns have over $100,000 KAGI.</a:t>
            </a:r>
          </a:p>
          <a:p>
            <a:pPr>
              <a:buSzPct val="100000"/>
            </a:pPr>
            <a:r>
              <a:rPr lang="en-US" sz="2000" dirty="0"/>
              <a:t>Kansas Median Household Income $59,597 in 2019</a:t>
            </a:r>
          </a:p>
          <a:p>
            <a:pPr>
              <a:buSzPct val="100000"/>
            </a:pPr>
            <a:r>
              <a:rPr lang="en-US" sz="2000" dirty="0"/>
              <a:t>36.2% (466,655 Households) have KAGI between 0–$25,000</a:t>
            </a:r>
          </a:p>
          <a:p>
            <a:pPr>
              <a:buSzPct val="100000"/>
            </a:pPr>
            <a:r>
              <a:rPr lang="en-US" sz="2000" dirty="0"/>
              <a:t>Median KAGI $37,821</a:t>
            </a:r>
          </a:p>
          <a:p>
            <a:pPr>
              <a:buSzPct val="100000"/>
            </a:pPr>
            <a:r>
              <a:rPr lang="en-US" sz="2000" dirty="0"/>
              <a:t>Source (Kansas Department of Revenue).</a:t>
            </a:r>
            <a:endParaRPr lang="en-US" sz="3600" dirty="0"/>
          </a:p>
        </p:txBody>
      </p:sp>
      <p:sp>
        <p:nvSpPr>
          <p:cNvPr id="5" name="Google Shape;35;p6">
            <a:extLst>
              <a:ext uri="{FF2B5EF4-FFF2-40B4-BE49-F238E27FC236}">
                <a16:creationId xmlns:a16="http://schemas.microsoft.com/office/drawing/2014/main" id="{F37A201E-FF0F-7F4F-A262-9075C96B415A}"/>
              </a:ext>
            </a:extLst>
          </p:cNvPr>
          <p:cNvSpPr txBox="1"/>
          <p:nvPr/>
        </p:nvSpPr>
        <p:spPr>
          <a:xfrm>
            <a:off x="239970" y="6443105"/>
            <a:ext cx="2229649"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200">
                <a:solidFill>
                  <a:srgbClr val="2F5496"/>
                </a:solidFill>
                <a:latin typeface="Arial"/>
                <a:ea typeface="Arial"/>
                <a:cs typeface="Arial"/>
                <a:sym typeface="Arial"/>
              </a:rPr>
              <a:t>56</a:t>
            </a:fld>
            <a:r>
              <a:rPr lang="en-US" sz="1200" dirty="0">
                <a:solidFill>
                  <a:srgbClr val="2F5496"/>
                </a:solidFill>
                <a:latin typeface="Arial"/>
                <a:ea typeface="Arial"/>
                <a:cs typeface="Arial"/>
                <a:sym typeface="Arial"/>
              </a:rPr>
              <a:t>     </a:t>
            </a:r>
            <a:r>
              <a:rPr lang="en-US" sz="1200" dirty="0">
                <a:solidFill>
                  <a:schemeClr val="dk1"/>
                </a:solidFill>
                <a:latin typeface="Calibri"/>
                <a:ea typeface="Calibri"/>
                <a:cs typeface="Calibri"/>
                <a:sym typeface="Calibri"/>
              </a:rPr>
              <a:t> </a:t>
            </a:r>
            <a:r>
              <a:rPr lang="en-US" sz="1200" dirty="0">
                <a:solidFill>
                  <a:srgbClr val="2F5496"/>
                </a:solidFill>
                <a:latin typeface="Arial"/>
                <a:ea typeface="Arial"/>
                <a:cs typeface="Arial"/>
                <a:sym typeface="Arial"/>
              </a:rPr>
              <a:t>Donna K. Ginther, PhD </a:t>
            </a:r>
            <a:endParaRPr dirty="0"/>
          </a:p>
        </p:txBody>
      </p:sp>
      <p:pic>
        <p:nvPicPr>
          <p:cNvPr id="6" name="Picture 5">
            <a:extLst>
              <a:ext uri="{FF2B5EF4-FFF2-40B4-BE49-F238E27FC236}">
                <a16:creationId xmlns:a16="http://schemas.microsoft.com/office/drawing/2014/main" id="{8F635D63-D31C-3D45-AF34-E895B298AC00}"/>
              </a:ext>
            </a:extLst>
          </p:cNvPr>
          <p:cNvPicPr>
            <a:picLocks noChangeAspect="1"/>
          </p:cNvPicPr>
          <p:nvPr/>
        </p:nvPicPr>
        <p:blipFill>
          <a:blip r:embed="rId2"/>
          <a:stretch>
            <a:fillRect/>
          </a:stretch>
        </p:blipFill>
        <p:spPr>
          <a:xfrm>
            <a:off x="0" y="1276982"/>
            <a:ext cx="7311199" cy="5581018"/>
          </a:xfrm>
          <a:prstGeom prst="rect">
            <a:avLst/>
          </a:prstGeom>
        </p:spPr>
      </p:pic>
    </p:spTree>
    <p:extLst>
      <p:ext uri="{BB962C8B-B14F-4D97-AF65-F5344CB8AC3E}">
        <p14:creationId xmlns:p14="http://schemas.microsoft.com/office/powerpoint/2010/main" val="159875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0" y="414895"/>
            <a:ext cx="11593331" cy="673261"/>
          </a:xfrm>
        </p:spPr>
        <p:txBody>
          <a:bodyPr/>
          <a:lstStyle/>
          <a:p>
            <a:r>
              <a:rPr lang="en-US" sz="3200" dirty="0">
                <a:solidFill>
                  <a:srgbClr val="FFFFFF"/>
                </a:solidFill>
                <a:latin typeface="+mj-lt"/>
                <a:ea typeface="Lucida Grande"/>
                <a:cs typeface="Lucida Grande"/>
              </a:rPr>
              <a:t>Federal and State Income Tax Paid by Hypothetical Households</a:t>
            </a:r>
            <a:endParaRPr lang="en-US" sz="3200" dirty="0">
              <a:solidFill>
                <a:srgbClr val="FFFFFF"/>
              </a:solidFill>
              <a:latin typeface="+mj-lt"/>
            </a:endParaRPr>
          </a:p>
        </p:txBody>
      </p:sp>
      <p:sp>
        <p:nvSpPr>
          <p:cNvPr id="4" name="Text Placeholder 3"/>
          <p:cNvSpPr>
            <a:spLocks noGrp="1"/>
          </p:cNvSpPr>
          <p:nvPr>
            <p:ph type="body" idx="2"/>
          </p:nvPr>
        </p:nvSpPr>
        <p:spPr>
          <a:xfrm>
            <a:off x="7241551" y="1280328"/>
            <a:ext cx="4855520" cy="4625254"/>
          </a:xfrm>
        </p:spPr>
        <p:txBody>
          <a:bodyPr/>
          <a:lstStyle/>
          <a:p>
            <a:pPr>
              <a:buSzPct val="100000"/>
            </a:pPr>
            <a:r>
              <a:rPr lang="en-US" sz="2000" dirty="0"/>
              <a:t>Taxpayers without dependents pay more income tax than those with dependents.</a:t>
            </a:r>
          </a:p>
          <a:p>
            <a:pPr>
              <a:buSzPct val="100000"/>
            </a:pPr>
            <a:r>
              <a:rPr lang="en-US" sz="2000" dirty="0"/>
              <a:t>Effective tax rates are higher in the federal system than in the state system.</a:t>
            </a:r>
          </a:p>
          <a:p>
            <a:pPr>
              <a:buSzPct val="100000"/>
            </a:pPr>
            <a:r>
              <a:rPr lang="en-US" sz="2000" dirty="0"/>
              <a:t>Senior households pay 1.6% effective tax rate in Kansas at $80,000 of income and an effective tax rate of 3.76% at $100,000 in income.</a:t>
            </a:r>
            <a:endParaRPr lang="en-US" sz="3600" dirty="0"/>
          </a:p>
        </p:txBody>
      </p:sp>
      <p:sp>
        <p:nvSpPr>
          <p:cNvPr id="5" name="Google Shape;35;p6">
            <a:extLst>
              <a:ext uri="{FF2B5EF4-FFF2-40B4-BE49-F238E27FC236}">
                <a16:creationId xmlns:a16="http://schemas.microsoft.com/office/drawing/2014/main" id="{F37A201E-FF0F-7F4F-A262-9075C96B415A}"/>
              </a:ext>
            </a:extLst>
          </p:cNvPr>
          <p:cNvSpPr txBox="1"/>
          <p:nvPr/>
        </p:nvSpPr>
        <p:spPr>
          <a:xfrm>
            <a:off x="239970" y="6443105"/>
            <a:ext cx="2229649"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200">
                <a:solidFill>
                  <a:srgbClr val="2F5496"/>
                </a:solidFill>
                <a:latin typeface="Arial"/>
                <a:ea typeface="Arial"/>
                <a:cs typeface="Arial"/>
                <a:sym typeface="Arial"/>
              </a:rPr>
              <a:t>57</a:t>
            </a:fld>
            <a:r>
              <a:rPr lang="en-US" sz="1200" dirty="0">
                <a:solidFill>
                  <a:srgbClr val="2F5496"/>
                </a:solidFill>
                <a:latin typeface="Arial"/>
                <a:ea typeface="Arial"/>
                <a:cs typeface="Arial"/>
                <a:sym typeface="Arial"/>
              </a:rPr>
              <a:t>     </a:t>
            </a:r>
            <a:r>
              <a:rPr lang="en-US" sz="1200" dirty="0">
                <a:solidFill>
                  <a:schemeClr val="dk1"/>
                </a:solidFill>
                <a:latin typeface="Calibri"/>
                <a:ea typeface="Calibri"/>
                <a:cs typeface="Calibri"/>
                <a:sym typeface="Calibri"/>
              </a:rPr>
              <a:t> </a:t>
            </a:r>
            <a:r>
              <a:rPr lang="en-US" sz="1200" dirty="0">
                <a:solidFill>
                  <a:srgbClr val="2F5496"/>
                </a:solidFill>
                <a:latin typeface="Arial"/>
                <a:ea typeface="Arial"/>
                <a:cs typeface="Arial"/>
                <a:sym typeface="Arial"/>
              </a:rPr>
              <a:t>Donna K. Ginther, PhD </a:t>
            </a:r>
            <a:endParaRPr dirty="0"/>
          </a:p>
        </p:txBody>
      </p:sp>
      <p:pic>
        <p:nvPicPr>
          <p:cNvPr id="3" name="Picture 2">
            <a:extLst>
              <a:ext uri="{FF2B5EF4-FFF2-40B4-BE49-F238E27FC236}">
                <a16:creationId xmlns:a16="http://schemas.microsoft.com/office/drawing/2014/main" id="{F87C0534-558F-E142-A5F5-52786BBB6572}"/>
              </a:ext>
            </a:extLst>
          </p:cNvPr>
          <p:cNvPicPr>
            <a:picLocks noChangeAspect="1"/>
          </p:cNvPicPr>
          <p:nvPr/>
        </p:nvPicPr>
        <p:blipFill>
          <a:blip r:embed="rId2"/>
          <a:stretch>
            <a:fillRect/>
          </a:stretch>
        </p:blipFill>
        <p:spPr>
          <a:xfrm>
            <a:off x="-8320" y="1220338"/>
            <a:ext cx="7336199" cy="5499765"/>
          </a:xfrm>
          <a:prstGeom prst="rect">
            <a:avLst/>
          </a:prstGeom>
        </p:spPr>
      </p:pic>
    </p:spTree>
    <p:extLst>
      <p:ext uri="{BB962C8B-B14F-4D97-AF65-F5344CB8AC3E}">
        <p14:creationId xmlns:p14="http://schemas.microsoft.com/office/powerpoint/2010/main" val="31933499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0" y="414895"/>
            <a:ext cx="11593331" cy="673261"/>
          </a:xfrm>
        </p:spPr>
        <p:txBody>
          <a:bodyPr/>
          <a:lstStyle/>
          <a:p>
            <a:r>
              <a:rPr lang="en-US" dirty="0">
                <a:solidFill>
                  <a:srgbClr val="FFFFFF"/>
                </a:solidFill>
                <a:latin typeface="+mj-lt"/>
                <a:ea typeface="Lucida Grande"/>
                <a:cs typeface="Lucida Grande"/>
              </a:rPr>
              <a:t>Distribution of Corporate Income Taxes TY 2020</a:t>
            </a:r>
            <a:endParaRPr lang="en-US" dirty="0">
              <a:solidFill>
                <a:srgbClr val="FFFFFF"/>
              </a:solidFill>
              <a:latin typeface="+mj-lt"/>
            </a:endParaRPr>
          </a:p>
        </p:txBody>
      </p:sp>
      <p:sp>
        <p:nvSpPr>
          <p:cNvPr id="4" name="Text Placeholder 3"/>
          <p:cNvSpPr>
            <a:spLocks noGrp="1"/>
          </p:cNvSpPr>
          <p:nvPr>
            <p:ph type="body" idx="2"/>
          </p:nvPr>
        </p:nvSpPr>
        <p:spPr>
          <a:xfrm>
            <a:off x="7325710" y="1280328"/>
            <a:ext cx="4656083" cy="4625254"/>
          </a:xfrm>
        </p:spPr>
        <p:txBody>
          <a:bodyPr/>
          <a:lstStyle/>
          <a:p>
            <a:pPr>
              <a:buSzPct val="100000"/>
            </a:pPr>
            <a:r>
              <a:rPr lang="en-US" sz="2400" dirty="0"/>
              <a:t>32,920 corporations file tax returns in Kansas</a:t>
            </a:r>
          </a:p>
          <a:p>
            <a:pPr>
              <a:buSzPct val="100000"/>
            </a:pPr>
            <a:r>
              <a:rPr lang="en-US" sz="2400" dirty="0"/>
              <a:t>62% (20,195) of corporations reported no income. </a:t>
            </a:r>
          </a:p>
          <a:p>
            <a:pPr>
              <a:buSzPct val="100000"/>
            </a:pPr>
            <a:r>
              <a:rPr lang="en-US" sz="2400" dirty="0"/>
              <a:t>1,099 corporations paid almost 91% of corporate taxes.</a:t>
            </a:r>
          </a:p>
          <a:p>
            <a:pPr>
              <a:buSzPct val="100000"/>
            </a:pPr>
            <a:r>
              <a:rPr lang="en-US" sz="2400" dirty="0"/>
              <a:t>Only 1,619 corporations earn $500,000 or more</a:t>
            </a:r>
          </a:p>
          <a:p>
            <a:pPr>
              <a:buSzPct val="100000"/>
            </a:pPr>
            <a:r>
              <a:rPr lang="en-US" sz="2400" dirty="0"/>
              <a:t>Total Corporate Tax Liability is $689 Million</a:t>
            </a:r>
            <a:endParaRPr lang="en-US" sz="4000" dirty="0"/>
          </a:p>
        </p:txBody>
      </p:sp>
      <p:sp>
        <p:nvSpPr>
          <p:cNvPr id="7" name="Google Shape;35;p6">
            <a:extLst>
              <a:ext uri="{FF2B5EF4-FFF2-40B4-BE49-F238E27FC236}">
                <a16:creationId xmlns:a16="http://schemas.microsoft.com/office/drawing/2014/main" id="{6AA1FC65-4B1E-C242-81A8-FFF360965686}"/>
              </a:ext>
            </a:extLst>
          </p:cNvPr>
          <p:cNvSpPr txBox="1"/>
          <p:nvPr/>
        </p:nvSpPr>
        <p:spPr>
          <a:xfrm>
            <a:off x="239970" y="6443105"/>
            <a:ext cx="2229649"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200">
                <a:solidFill>
                  <a:srgbClr val="2F5496"/>
                </a:solidFill>
                <a:latin typeface="Arial"/>
                <a:ea typeface="Arial"/>
                <a:cs typeface="Arial"/>
                <a:sym typeface="Arial"/>
              </a:rPr>
              <a:t>58</a:t>
            </a:fld>
            <a:r>
              <a:rPr lang="en-US" sz="1200" dirty="0">
                <a:solidFill>
                  <a:srgbClr val="2F5496"/>
                </a:solidFill>
                <a:latin typeface="Arial"/>
                <a:ea typeface="Arial"/>
                <a:cs typeface="Arial"/>
                <a:sym typeface="Arial"/>
              </a:rPr>
              <a:t>     </a:t>
            </a:r>
            <a:r>
              <a:rPr lang="en-US" sz="1200" dirty="0">
                <a:solidFill>
                  <a:schemeClr val="dk1"/>
                </a:solidFill>
                <a:latin typeface="Calibri"/>
                <a:ea typeface="Calibri"/>
                <a:cs typeface="Calibri"/>
                <a:sym typeface="Calibri"/>
              </a:rPr>
              <a:t> </a:t>
            </a:r>
            <a:r>
              <a:rPr lang="en-US" sz="1200" dirty="0">
                <a:solidFill>
                  <a:srgbClr val="2F5496"/>
                </a:solidFill>
                <a:latin typeface="Arial"/>
                <a:ea typeface="Arial"/>
                <a:cs typeface="Arial"/>
                <a:sym typeface="Arial"/>
              </a:rPr>
              <a:t>Donna K. Ginther, PhD </a:t>
            </a:r>
            <a:endParaRPr dirty="0"/>
          </a:p>
        </p:txBody>
      </p:sp>
      <p:pic>
        <p:nvPicPr>
          <p:cNvPr id="3" name="Picture 2">
            <a:extLst>
              <a:ext uri="{FF2B5EF4-FFF2-40B4-BE49-F238E27FC236}">
                <a16:creationId xmlns:a16="http://schemas.microsoft.com/office/drawing/2014/main" id="{57333647-EC1E-C243-A5CB-01EF658348B2}"/>
              </a:ext>
            </a:extLst>
          </p:cNvPr>
          <p:cNvPicPr>
            <a:picLocks noChangeAspect="1"/>
          </p:cNvPicPr>
          <p:nvPr/>
        </p:nvPicPr>
        <p:blipFill>
          <a:blip r:embed="rId2"/>
          <a:stretch>
            <a:fillRect/>
          </a:stretch>
        </p:blipFill>
        <p:spPr>
          <a:xfrm>
            <a:off x="0" y="1228325"/>
            <a:ext cx="7378262" cy="5629675"/>
          </a:xfrm>
          <a:prstGeom prst="rect">
            <a:avLst/>
          </a:prstGeom>
        </p:spPr>
      </p:pic>
    </p:spTree>
    <p:extLst>
      <p:ext uri="{BB962C8B-B14F-4D97-AF65-F5344CB8AC3E}">
        <p14:creationId xmlns:p14="http://schemas.microsoft.com/office/powerpoint/2010/main" val="20204160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1"/>
          <p:cNvSpPr txBox="1">
            <a:spLocks noGrp="1"/>
          </p:cNvSpPr>
          <p:nvPr>
            <p:ph type="title"/>
          </p:nvPr>
        </p:nvSpPr>
        <p:spPr>
          <a:xfrm>
            <a:off x="436381" y="333895"/>
            <a:ext cx="11319238" cy="67326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D8E2F3"/>
              </a:buClr>
              <a:buSzPts val="3600"/>
              <a:buFont typeface="Arial"/>
              <a:buNone/>
            </a:pPr>
            <a:r>
              <a:rPr lang="en-US" dirty="0"/>
              <a:t>Senate Bill 50</a:t>
            </a:r>
            <a:endParaRPr dirty="0"/>
          </a:p>
        </p:txBody>
      </p:sp>
      <p:sp>
        <p:nvSpPr>
          <p:cNvPr id="185" name="Google Shape;185;p31"/>
          <p:cNvSpPr txBox="1">
            <a:spLocks noGrp="1"/>
          </p:cNvSpPr>
          <p:nvPr>
            <p:ph type="body" idx="1"/>
          </p:nvPr>
        </p:nvSpPr>
        <p:spPr>
          <a:xfrm>
            <a:off x="841513" y="1463065"/>
            <a:ext cx="10508974" cy="4517128"/>
          </a:xfrm>
          <a:prstGeom prst="rect">
            <a:avLst/>
          </a:prstGeom>
          <a:noFill/>
          <a:ln>
            <a:noFill/>
          </a:ln>
        </p:spPr>
        <p:txBody>
          <a:bodyPr spcFirstLastPara="1" wrap="square" lIns="91425" tIns="45700" rIns="91425" bIns="45700" anchor="t" anchorCtr="0">
            <a:noAutofit/>
          </a:bodyPr>
          <a:lstStyle/>
          <a:p>
            <a:pPr marL="228600" indent="-228600">
              <a:buSzPts val="3200"/>
            </a:pPr>
            <a:r>
              <a:rPr lang="en-US" dirty="0"/>
              <a:t>Closed the Marketplace Facilitator’s loophole</a:t>
            </a:r>
          </a:p>
          <a:p>
            <a:pPr marL="685800" lvl="1" indent="-228600">
              <a:buSzPts val="3200"/>
            </a:pPr>
            <a:r>
              <a:rPr lang="en-US" dirty="0"/>
              <a:t>Fiscal note close to $100 million in additional revenue</a:t>
            </a:r>
          </a:p>
          <a:p>
            <a:pPr marL="228600" indent="-228600">
              <a:buSzPts val="3200"/>
            </a:pPr>
            <a:r>
              <a:rPr lang="en-US" dirty="0"/>
              <a:t>Eliminated Global Intangible Low-Taxed Income (GILTI) is taxed on the federal level.</a:t>
            </a:r>
          </a:p>
          <a:p>
            <a:pPr marL="685800" lvl="1" indent="-228600">
              <a:buSzPts val="3200"/>
            </a:pPr>
            <a:r>
              <a:rPr lang="en-US" dirty="0"/>
              <a:t>Benefitted large multinational corporations.</a:t>
            </a:r>
          </a:p>
          <a:p>
            <a:pPr marL="685800" lvl="1" indent="-228600">
              <a:buSzPts val="3200"/>
            </a:pPr>
            <a:r>
              <a:rPr lang="en-US" dirty="0"/>
              <a:t>Fiscal note -$24.2 million</a:t>
            </a:r>
          </a:p>
          <a:p>
            <a:pPr marL="228600" indent="-228600">
              <a:buSzPts val="3200"/>
            </a:pPr>
            <a:r>
              <a:rPr lang="en-US" dirty="0"/>
              <a:t>De-coupled from IRS to allow itemization and increased standard deduction by $500.</a:t>
            </a:r>
          </a:p>
          <a:p>
            <a:pPr marL="685800" lvl="1" indent="-228600">
              <a:buSzPts val="3200"/>
            </a:pPr>
            <a:r>
              <a:rPr lang="en-US" dirty="0"/>
              <a:t>Benefitted high-income households.</a:t>
            </a:r>
          </a:p>
        </p:txBody>
      </p:sp>
    </p:spTree>
    <p:extLst>
      <p:ext uri="{BB962C8B-B14F-4D97-AF65-F5344CB8AC3E}">
        <p14:creationId xmlns:p14="http://schemas.microsoft.com/office/powerpoint/2010/main" val="3538280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6"/>
          <p:cNvSpPr txBox="1">
            <a:spLocks noGrp="1"/>
          </p:cNvSpPr>
          <p:nvPr>
            <p:ph type="title"/>
          </p:nvPr>
        </p:nvSpPr>
        <p:spPr>
          <a:xfrm>
            <a:off x="112889" y="354784"/>
            <a:ext cx="11429347" cy="67326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D8E2F3"/>
              </a:buClr>
              <a:buSzPts val="3600"/>
              <a:buFont typeface="Arial"/>
              <a:buNone/>
            </a:pPr>
            <a:r>
              <a:rPr lang="en-US" dirty="0"/>
              <a:t>We Are in the Fourth (Tidal) Wave</a:t>
            </a:r>
            <a:endParaRPr dirty="0"/>
          </a:p>
        </p:txBody>
      </p:sp>
      <p:sp>
        <p:nvSpPr>
          <p:cNvPr id="222" name="Google Shape;222;p36"/>
          <p:cNvSpPr txBox="1">
            <a:spLocks noGrp="1"/>
          </p:cNvSpPr>
          <p:nvPr>
            <p:ph type="body" idx="1"/>
          </p:nvPr>
        </p:nvSpPr>
        <p:spPr>
          <a:xfrm>
            <a:off x="6784430" y="1324626"/>
            <a:ext cx="5293834" cy="3489112"/>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250"/>
              </a:spcAft>
              <a:buClr>
                <a:schemeClr val="dk1"/>
              </a:buClr>
              <a:buSzPts val="2800"/>
              <a:buChar char="•"/>
            </a:pPr>
            <a:r>
              <a:rPr lang="en-US" sz="2800" dirty="0">
                <a:solidFill>
                  <a:srgbClr val="C00000"/>
                </a:solidFill>
                <a:latin typeface="Arial"/>
                <a:ea typeface="Arial"/>
                <a:cs typeface="Arial"/>
                <a:sym typeface="Arial"/>
              </a:rPr>
              <a:t>Omicron is 70 times more contagious than Delta.</a:t>
            </a:r>
          </a:p>
          <a:p>
            <a:pPr marL="228600" lvl="0" indent="-228600" algn="l" rtl="0">
              <a:lnSpc>
                <a:spcPct val="90000"/>
              </a:lnSpc>
              <a:spcBef>
                <a:spcPts val="0"/>
              </a:spcBef>
              <a:spcAft>
                <a:spcPts val="250"/>
              </a:spcAft>
              <a:buClr>
                <a:schemeClr val="dk1"/>
              </a:buClr>
              <a:buSzPts val="2800"/>
              <a:buChar char="•"/>
            </a:pPr>
            <a:r>
              <a:rPr lang="en-US" sz="2800" dirty="0"/>
              <a:t>UK reporting that Omicron cases are doubling every two days</a:t>
            </a:r>
          </a:p>
          <a:p>
            <a:pPr marL="0" lvl="0" indent="0" algn="l" rtl="0">
              <a:lnSpc>
                <a:spcPct val="90000"/>
              </a:lnSpc>
              <a:spcBef>
                <a:spcPts val="0"/>
              </a:spcBef>
              <a:spcAft>
                <a:spcPts val="0"/>
              </a:spcAft>
              <a:buClr>
                <a:schemeClr val="dk1"/>
              </a:buClr>
              <a:buSzPts val="2800"/>
              <a:buNone/>
            </a:pPr>
            <a:endParaRPr sz="2800" dirty="0">
              <a:latin typeface="Arial"/>
              <a:ea typeface="Arial"/>
              <a:cs typeface="Arial"/>
              <a:sym typeface="Arial"/>
            </a:endParaRPr>
          </a:p>
        </p:txBody>
      </p:sp>
      <p:pic>
        <p:nvPicPr>
          <p:cNvPr id="6" name="Picture 5">
            <a:extLst>
              <a:ext uri="{FF2B5EF4-FFF2-40B4-BE49-F238E27FC236}">
                <a16:creationId xmlns:a16="http://schemas.microsoft.com/office/drawing/2014/main" id="{3901C834-A449-1642-8406-E2D62DF33B53}"/>
              </a:ext>
            </a:extLst>
          </p:cNvPr>
          <p:cNvPicPr>
            <a:picLocks noChangeAspect="1"/>
          </p:cNvPicPr>
          <p:nvPr/>
        </p:nvPicPr>
        <p:blipFill>
          <a:blip r:embed="rId3"/>
          <a:stretch>
            <a:fillRect/>
          </a:stretch>
        </p:blipFill>
        <p:spPr>
          <a:xfrm>
            <a:off x="0" y="3467283"/>
            <a:ext cx="12192000" cy="1860468"/>
          </a:xfrm>
          <a:prstGeom prst="rect">
            <a:avLst/>
          </a:prstGeom>
        </p:spPr>
      </p:pic>
      <p:pic>
        <p:nvPicPr>
          <p:cNvPr id="2" name="Picture 1">
            <a:extLst>
              <a:ext uri="{FF2B5EF4-FFF2-40B4-BE49-F238E27FC236}">
                <a16:creationId xmlns:a16="http://schemas.microsoft.com/office/drawing/2014/main" id="{CEBCC6BB-C1D5-124C-939C-1FA3B21E3302}"/>
              </a:ext>
            </a:extLst>
          </p:cNvPr>
          <p:cNvPicPr>
            <a:picLocks noChangeAspect="1"/>
          </p:cNvPicPr>
          <p:nvPr/>
        </p:nvPicPr>
        <p:blipFill>
          <a:blip r:embed="rId4"/>
          <a:stretch>
            <a:fillRect/>
          </a:stretch>
        </p:blipFill>
        <p:spPr>
          <a:xfrm>
            <a:off x="-23039" y="5321097"/>
            <a:ext cx="12192000" cy="1536903"/>
          </a:xfrm>
          <a:prstGeom prst="rect">
            <a:avLst/>
          </a:prstGeom>
        </p:spPr>
      </p:pic>
      <p:pic>
        <p:nvPicPr>
          <p:cNvPr id="3" name="Picture 2">
            <a:extLst>
              <a:ext uri="{FF2B5EF4-FFF2-40B4-BE49-F238E27FC236}">
                <a16:creationId xmlns:a16="http://schemas.microsoft.com/office/drawing/2014/main" id="{41D9D04C-AF0B-3D4E-AB25-149A181F7BF7}"/>
              </a:ext>
            </a:extLst>
          </p:cNvPr>
          <p:cNvPicPr>
            <a:picLocks noChangeAspect="1"/>
          </p:cNvPicPr>
          <p:nvPr/>
        </p:nvPicPr>
        <p:blipFill>
          <a:blip r:embed="rId5"/>
          <a:stretch>
            <a:fillRect/>
          </a:stretch>
        </p:blipFill>
        <p:spPr>
          <a:xfrm>
            <a:off x="0" y="1219200"/>
            <a:ext cx="5943600" cy="2209800"/>
          </a:xfrm>
          <a:prstGeom prst="rect">
            <a:avLst/>
          </a:prstGeom>
        </p:spPr>
      </p:pic>
    </p:spTree>
    <p:extLst>
      <p:ext uri="{BB962C8B-B14F-4D97-AF65-F5344CB8AC3E}">
        <p14:creationId xmlns:p14="http://schemas.microsoft.com/office/powerpoint/2010/main" val="31653834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0" y="414895"/>
            <a:ext cx="11368449" cy="673261"/>
          </a:xfrm>
        </p:spPr>
        <p:txBody>
          <a:bodyPr/>
          <a:lstStyle/>
          <a:p>
            <a:r>
              <a:rPr lang="en-US" dirty="0"/>
              <a:t>Who Benefits from Itemization?</a:t>
            </a:r>
          </a:p>
        </p:txBody>
      </p:sp>
      <p:sp>
        <p:nvSpPr>
          <p:cNvPr id="4" name="Text Placeholder 3"/>
          <p:cNvSpPr>
            <a:spLocks noGrp="1"/>
          </p:cNvSpPr>
          <p:nvPr>
            <p:ph type="body" idx="2"/>
          </p:nvPr>
        </p:nvSpPr>
        <p:spPr>
          <a:xfrm>
            <a:off x="7098310" y="1178170"/>
            <a:ext cx="4882023" cy="4222465"/>
          </a:xfrm>
        </p:spPr>
        <p:txBody>
          <a:bodyPr/>
          <a:lstStyle/>
          <a:p>
            <a:pPr>
              <a:buSzPct val="100000"/>
            </a:pPr>
            <a:r>
              <a:rPr lang="en-US" sz="2000" dirty="0"/>
              <a:t>SB-50 Itemizers are difference between those who Itemized in 2017 and Itemized in 2019.</a:t>
            </a:r>
          </a:p>
          <a:p>
            <a:pPr>
              <a:buSzPct val="100000"/>
            </a:pPr>
            <a:r>
              <a:rPr lang="en-US" sz="2000" dirty="0"/>
              <a:t>Median Taxpayer is $21,442 KAGI</a:t>
            </a:r>
            <a:endParaRPr lang="en-US" sz="1800" dirty="0"/>
          </a:p>
          <a:p>
            <a:pPr lvl="1">
              <a:buSzPct val="100000"/>
            </a:pPr>
            <a:r>
              <a:rPr lang="en-US" sz="1800" dirty="0"/>
              <a:t>1% of filers below the median will benefit from itemization.</a:t>
            </a:r>
          </a:p>
          <a:p>
            <a:pPr>
              <a:buSzPct val="100000"/>
            </a:pPr>
            <a:r>
              <a:rPr lang="en-US" sz="2000" dirty="0"/>
              <a:t>Percentages are estimates of those within KAGI bracket who will be new SB-50 itemizers.	</a:t>
            </a:r>
          </a:p>
          <a:p>
            <a:pPr lvl="1"/>
            <a:r>
              <a:rPr lang="en-US" sz="1800" dirty="0"/>
              <a:t>Benefits flow to the top 18% of taxpayers</a:t>
            </a:r>
          </a:p>
          <a:p>
            <a:pPr>
              <a:buClr>
                <a:srgbClr val="C00000"/>
              </a:buClr>
            </a:pPr>
            <a:r>
              <a:rPr lang="en-US" sz="2000" dirty="0">
                <a:solidFill>
                  <a:srgbClr val="C00000"/>
                </a:solidFill>
              </a:rPr>
              <a:t>6.6% more taxpayers will benefit from itemization in SB-22</a:t>
            </a:r>
            <a:r>
              <a:rPr lang="en-US" sz="2000" dirty="0"/>
              <a:t>.</a:t>
            </a:r>
          </a:p>
          <a:p>
            <a:pPr marL="114300" indent="0">
              <a:buNone/>
            </a:pPr>
            <a:endParaRPr lang="en-US" sz="1800" dirty="0"/>
          </a:p>
        </p:txBody>
      </p:sp>
      <p:sp>
        <p:nvSpPr>
          <p:cNvPr id="7" name="Google Shape;35;p6">
            <a:extLst>
              <a:ext uri="{FF2B5EF4-FFF2-40B4-BE49-F238E27FC236}">
                <a16:creationId xmlns:a16="http://schemas.microsoft.com/office/drawing/2014/main" id="{14EEFE81-E97F-4047-AE9F-D1BB42A47D7C}"/>
              </a:ext>
            </a:extLst>
          </p:cNvPr>
          <p:cNvSpPr txBox="1"/>
          <p:nvPr/>
        </p:nvSpPr>
        <p:spPr>
          <a:xfrm>
            <a:off x="239970" y="6443105"/>
            <a:ext cx="2229649"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200">
                <a:solidFill>
                  <a:srgbClr val="2F5496"/>
                </a:solidFill>
                <a:latin typeface="Arial"/>
                <a:ea typeface="Arial"/>
                <a:cs typeface="Arial"/>
                <a:sym typeface="Arial"/>
              </a:rPr>
              <a:t>60</a:t>
            </a:fld>
            <a:r>
              <a:rPr lang="en-US" sz="1200" dirty="0">
                <a:solidFill>
                  <a:srgbClr val="2F5496"/>
                </a:solidFill>
                <a:latin typeface="Arial"/>
                <a:ea typeface="Arial"/>
                <a:cs typeface="Arial"/>
                <a:sym typeface="Arial"/>
              </a:rPr>
              <a:t>     </a:t>
            </a:r>
            <a:r>
              <a:rPr lang="en-US" sz="1200" dirty="0">
                <a:solidFill>
                  <a:schemeClr val="dk1"/>
                </a:solidFill>
                <a:latin typeface="Calibri"/>
                <a:ea typeface="Calibri"/>
                <a:cs typeface="Calibri"/>
                <a:sym typeface="Calibri"/>
              </a:rPr>
              <a:t> </a:t>
            </a:r>
            <a:r>
              <a:rPr lang="en-US" sz="1200" dirty="0">
                <a:solidFill>
                  <a:srgbClr val="2F5496"/>
                </a:solidFill>
                <a:latin typeface="Arial"/>
                <a:ea typeface="Arial"/>
                <a:cs typeface="Arial"/>
                <a:sym typeface="Arial"/>
              </a:rPr>
              <a:t>Donna K. Ginther, PhD </a:t>
            </a:r>
            <a:endParaRPr dirty="0"/>
          </a:p>
        </p:txBody>
      </p:sp>
      <p:pic>
        <p:nvPicPr>
          <p:cNvPr id="3" name="Picture 2">
            <a:extLst>
              <a:ext uri="{FF2B5EF4-FFF2-40B4-BE49-F238E27FC236}">
                <a16:creationId xmlns:a16="http://schemas.microsoft.com/office/drawing/2014/main" id="{1D17D894-4345-B24E-8813-99139E18C38F}"/>
              </a:ext>
            </a:extLst>
          </p:cNvPr>
          <p:cNvPicPr>
            <a:picLocks noChangeAspect="1"/>
          </p:cNvPicPr>
          <p:nvPr/>
        </p:nvPicPr>
        <p:blipFill>
          <a:blip r:embed="rId2"/>
          <a:stretch>
            <a:fillRect/>
          </a:stretch>
        </p:blipFill>
        <p:spPr>
          <a:xfrm>
            <a:off x="0" y="1178170"/>
            <a:ext cx="7115210" cy="5159568"/>
          </a:xfrm>
          <a:prstGeom prst="rect">
            <a:avLst/>
          </a:prstGeom>
        </p:spPr>
      </p:pic>
    </p:spTree>
    <p:extLst>
      <p:ext uri="{BB962C8B-B14F-4D97-AF65-F5344CB8AC3E}">
        <p14:creationId xmlns:p14="http://schemas.microsoft.com/office/powerpoint/2010/main" val="41734139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0" y="414895"/>
            <a:ext cx="11368449" cy="673261"/>
          </a:xfrm>
        </p:spPr>
        <p:txBody>
          <a:bodyPr/>
          <a:lstStyle/>
          <a:p>
            <a:r>
              <a:rPr lang="en-US" dirty="0"/>
              <a:t>Who Benefits from Itemization?</a:t>
            </a:r>
          </a:p>
        </p:txBody>
      </p:sp>
      <p:sp>
        <p:nvSpPr>
          <p:cNvPr id="4" name="Text Placeholder 3"/>
          <p:cNvSpPr>
            <a:spLocks noGrp="1"/>
          </p:cNvSpPr>
          <p:nvPr>
            <p:ph type="body" idx="2"/>
          </p:nvPr>
        </p:nvSpPr>
        <p:spPr>
          <a:xfrm>
            <a:off x="7098310" y="1178170"/>
            <a:ext cx="4882023" cy="4222465"/>
          </a:xfrm>
        </p:spPr>
        <p:txBody>
          <a:bodyPr/>
          <a:lstStyle/>
          <a:p>
            <a:pPr>
              <a:buSzPct val="100000"/>
            </a:pPr>
            <a:r>
              <a:rPr lang="en-US" sz="2000" dirty="0"/>
              <a:t>Governor’s proposed increase in the standard deduction by 35%</a:t>
            </a:r>
          </a:p>
          <a:p>
            <a:pPr lvl="1">
              <a:buSzPct val="100000"/>
            </a:pPr>
            <a:r>
              <a:rPr lang="en-US" sz="1800" dirty="0"/>
              <a:t>Tax savings ranges between $101 to $150 per year for our hypothetical taxpayers.</a:t>
            </a:r>
          </a:p>
          <a:p>
            <a:pPr>
              <a:buSzPct val="100000"/>
            </a:pPr>
            <a:r>
              <a:rPr lang="en-US" sz="2000" dirty="0"/>
              <a:t>Taxpayers would need $10,750 in deductions to break-even with the Governor’s plan.</a:t>
            </a:r>
          </a:p>
          <a:p>
            <a:pPr lvl="1">
              <a:buSzPct val="100000"/>
            </a:pPr>
            <a:r>
              <a:rPr lang="en-US" sz="1800" dirty="0"/>
              <a:t>More deductions mean higher tax reductions.</a:t>
            </a:r>
          </a:p>
          <a:p>
            <a:pPr>
              <a:buSzPct val="100000"/>
            </a:pPr>
            <a:r>
              <a:rPr lang="en-US" sz="2000" dirty="0"/>
              <a:t>But only 6.6% of mostly higher income taxpayers would benefit.</a:t>
            </a:r>
          </a:p>
          <a:p>
            <a:pPr>
              <a:buSzPct val="100000"/>
            </a:pPr>
            <a:r>
              <a:rPr lang="en-US" sz="2000" dirty="0"/>
              <a:t>Increase in standard deduction benefits all taxpayers.</a:t>
            </a:r>
          </a:p>
          <a:p>
            <a:pPr lvl="1">
              <a:buSzPct val="100000"/>
            </a:pPr>
            <a:endParaRPr lang="en-US" sz="1600" dirty="0"/>
          </a:p>
          <a:p>
            <a:pPr marL="114300" indent="0">
              <a:buNone/>
            </a:pPr>
            <a:endParaRPr lang="en-US" sz="1800" dirty="0"/>
          </a:p>
        </p:txBody>
      </p:sp>
      <p:sp>
        <p:nvSpPr>
          <p:cNvPr id="7" name="Google Shape;35;p6">
            <a:extLst>
              <a:ext uri="{FF2B5EF4-FFF2-40B4-BE49-F238E27FC236}">
                <a16:creationId xmlns:a16="http://schemas.microsoft.com/office/drawing/2014/main" id="{14EEFE81-E97F-4047-AE9F-D1BB42A47D7C}"/>
              </a:ext>
            </a:extLst>
          </p:cNvPr>
          <p:cNvSpPr txBox="1"/>
          <p:nvPr/>
        </p:nvSpPr>
        <p:spPr>
          <a:xfrm>
            <a:off x="239970" y="6443105"/>
            <a:ext cx="2229649"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200">
                <a:solidFill>
                  <a:srgbClr val="2F5496"/>
                </a:solidFill>
                <a:latin typeface="Arial"/>
                <a:ea typeface="Arial"/>
                <a:cs typeface="Arial"/>
                <a:sym typeface="Arial"/>
              </a:rPr>
              <a:t>61</a:t>
            </a:fld>
            <a:r>
              <a:rPr lang="en-US" sz="1200" dirty="0">
                <a:solidFill>
                  <a:srgbClr val="2F5496"/>
                </a:solidFill>
                <a:latin typeface="Arial"/>
                <a:ea typeface="Arial"/>
                <a:cs typeface="Arial"/>
                <a:sym typeface="Arial"/>
              </a:rPr>
              <a:t>     </a:t>
            </a:r>
            <a:r>
              <a:rPr lang="en-US" sz="1200" dirty="0">
                <a:solidFill>
                  <a:schemeClr val="dk1"/>
                </a:solidFill>
                <a:latin typeface="Calibri"/>
                <a:ea typeface="Calibri"/>
                <a:cs typeface="Calibri"/>
                <a:sym typeface="Calibri"/>
              </a:rPr>
              <a:t> </a:t>
            </a:r>
            <a:r>
              <a:rPr lang="en-US" sz="1200" dirty="0">
                <a:solidFill>
                  <a:srgbClr val="2F5496"/>
                </a:solidFill>
                <a:latin typeface="Arial"/>
                <a:ea typeface="Arial"/>
                <a:cs typeface="Arial"/>
                <a:sym typeface="Arial"/>
              </a:rPr>
              <a:t>Donna K. Ginther, PhD </a:t>
            </a:r>
            <a:endParaRPr dirty="0"/>
          </a:p>
        </p:txBody>
      </p:sp>
      <p:pic>
        <p:nvPicPr>
          <p:cNvPr id="5" name="Picture 4">
            <a:extLst>
              <a:ext uri="{FF2B5EF4-FFF2-40B4-BE49-F238E27FC236}">
                <a16:creationId xmlns:a16="http://schemas.microsoft.com/office/drawing/2014/main" id="{395C85ED-4FCB-B544-93B1-8194EA15400F}"/>
              </a:ext>
            </a:extLst>
          </p:cNvPr>
          <p:cNvPicPr>
            <a:picLocks noChangeAspect="1"/>
          </p:cNvPicPr>
          <p:nvPr/>
        </p:nvPicPr>
        <p:blipFill>
          <a:blip r:embed="rId2"/>
          <a:stretch>
            <a:fillRect/>
          </a:stretch>
        </p:blipFill>
        <p:spPr>
          <a:xfrm>
            <a:off x="0" y="1205013"/>
            <a:ext cx="7223498" cy="5238092"/>
          </a:xfrm>
          <a:prstGeom prst="rect">
            <a:avLst/>
          </a:prstGeom>
        </p:spPr>
      </p:pic>
    </p:spTree>
    <p:extLst>
      <p:ext uri="{BB962C8B-B14F-4D97-AF65-F5344CB8AC3E}">
        <p14:creationId xmlns:p14="http://schemas.microsoft.com/office/powerpoint/2010/main" val="23140931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76"/>
          <p:cNvSpPr txBox="1">
            <a:spLocks noGrp="1"/>
          </p:cNvSpPr>
          <p:nvPr>
            <p:ph type="ctrTitle"/>
          </p:nvPr>
        </p:nvSpPr>
        <p:spPr>
          <a:xfrm>
            <a:off x="1524000" y="1600200"/>
            <a:ext cx="9144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6000"/>
              <a:buFont typeface="Arial"/>
              <a:buNone/>
            </a:pPr>
            <a:r>
              <a:rPr lang="en-US" dirty="0">
                <a:solidFill>
                  <a:srgbClr val="1F3864"/>
                </a:solidFill>
              </a:rPr>
              <a:t>Property Taxes</a:t>
            </a:r>
            <a:br>
              <a:rPr lang="en-US" dirty="0">
                <a:solidFill>
                  <a:srgbClr val="1F3864"/>
                </a:solidFill>
              </a:rPr>
            </a:br>
            <a:endParaRPr dirty="0"/>
          </a:p>
        </p:txBody>
      </p:sp>
      <p:sp>
        <p:nvSpPr>
          <p:cNvPr id="537" name="Google Shape;537;p76"/>
          <p:cNvSpPr txBox="1">
            <a:spLocks noGrp="1"/>
          </p:cNvSpPr>
          <p:nvPr>
            <p:ph type="subTitle" idx="1"/>
          </p:nvPr>
        </p:nvSpPr>
        <p:spPr>
          <a:xfrm>
            <a:off x="1524000" y="3987800"/>
            <a:ext cx="9144000" cy="16557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endParaRPr sz="4800" dirty="0">
              <a:solidFill>
                <a:srgbClr val="C00000"/>
              </a:solidFill>
            </a:endParaRPr>
          </a:p>
        </p:txBody>
      </p:sp>
    </p:spTree>
    <p:extLst>
      <p:ext uri="{BB962C8B-B14F-4D97-AF65-F5344CB8AC3E}">
        <p14:creationId xmlns:p14="http://schemas.microsoft.com/office/powerpoint/2010/main" val="2815908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1"/>
          <p:cNvSpPr txBox="1">
            <a:spLocks noGrp="1"/>
          </p:cNvSpPr>
          <p:nvPr>
            <p:ph type="title"/>
          </p:nvPr>
        </p:nvSpPr>
        <p:spPr>
          <a:xfrm>
            <a:off x="436381" y="333895"/>
            <a:ext cx="11319238" cy="67326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D8E2F3"/>
              </a:buClr>
              <a:buSzPts val="3600"/>
              <a:buFont typeface="Arial"/>
              <a:buNone/>
            </a:pPr>
            <a:r>
              <a:rPr lang="en-US" dirty="0"/>
              <a:t>Property Taxes</a:t>
            </a:r>
            <a:endParaRPr dirty="0"/>
          </a:p>
        </p:txBody>
      </p:sp>
      <p:sp>
        <p:nvSpPr>
          <p:cNvPr id="185" name="Google Shape;185;p31"/>
          <p:cNvSpPr txBox="1">
            <a:spLocks noGrp="1"/>
          </p:cNvSpPr>
          <p:nvPr>
            <p:ph type="body" idx="1"/>
          </p:nvPr>
        </p:nvSpPr>
        <p:spPr>
          <a:xfrm>
            <a:off x="841513" y="1463065"/>
            <a:ext cx="10508974" cy="4517128"/>
          </a:xfrm>
          <a:prstGeom prst="rect">
            <a:avLst/>
          </a:prstGeom>
          <a:noFill/>
          <a:ln>
            <a:noFill/>
          </a:ln>
        </p:spPr>
        <p:txBody>
          <a:bodyPr spcFirstLastPara="1" wrap="square" lIns="91425" tIns="45700" rIns="91425" bIns="45700" anchor="t" anchorCtr="0">
            <a:noAutofit/>
          </a:bodyPr>
          <a:lstStyle/>
          <a:p>
            <a:pPr marL="228600" indent="-228600">
              <a:buSzPts val="3200"/>
            </a:pPr>
            <a:r>
              <a:rPr lang="en-US" dirty="0"/>
              <a:t>Property Taxes are set locally</a:t>
            </a:r>
          </a:p>
          <a:p>
            <a:pPr marL="685800" lvl="1" indent="-228600">
              <a:buSzPts val="3200"/>
            </a:pPr>
            <a:r>
              <a:rPr lang="en-US" dirty="0"/>
              <a:t>Focus on Housing Taxes</a:t>
            </a:r>
          </a:p>
          <a:p>
            <a:pPr marL="228600" indent="-228600">
              <a:buSzPts val="3200"/>
            </a:pPr>
            <a:r>
              <a:rPr lang="en-US" dirty="0"/>
              <a:t>Housing valuations are adjusted every year.</a:t>
            </a:r>
          </a:p>
          <a:p>
            <a:pPr marL="685800" lvl="1" indent="-228600">
              <a:buSzPts val="3200"/>
            </a:pPr>
            <a:r>
              <a:rPr lang="en-US" dirty="0"/>
              <a:t>Property owners can appeal these valuation adjustments.</a:t>
            </a:r>
          </a:p>
          <a:p>
            <a:pPr marL="228600" indent="-228600">
              <a:buSzPts val="3200"/>
            </a:pPr>
            <a:r>
              <a:rPr lang="en-US" dirty="0"/>
              <a:t>Valuation increases do not necessarily translate into property tax increases</a:t>
            </a:r>
          </a:p>
          <a:p>
            <a:pPr marL="685800" lvl="1" indent="-228600">
              <a:buSzPts val="3200"/>
            </a:pPr>
            <a:r>
              <a:rPr lang="en-US" dirty="0"/>
              <a:t>Except for the 21.5 mills of fixed state property tax levies. </a:t>
            </a:r>
          </a:p>
        </p:txBody>
      </p:sp>
    </p:spTree>
    <p:extLst>
      <p:ext uri="{BB962C8B-B14F-4D97-AF65-F5344CB8AC3E}">
        <p14:creationId xmlns:p14="http://schemas.microsoft.com/office/powerpoint/2010/main" val="33398657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1"/>
          <p:cNvSpPr txBox="1">
            <a:spLocks noGrp="1"/>
          </p:cNvSpPr>
          <p:nvPr>
            <p:ph type="title"/>
          </p:nvPr>
        </p:nvSpPr>
        <p:spPr>
          <a:xfrm>
            <a:off x="436381" y="333895"/>
            <a:ext cx="11319238" cy="67326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D8E2F3"/>
              </a:buClr>
              <a:buSzPts val="3600"/>
              <a:buFont typeface="Arial"/>
              <a:buNone/>
            </a:pPr>
            <a:r>
              <a:rPr lang="en-US" dirty="0"/>
              <a:t>Property Taxes</a:t>
            </a:r>
            <a:endParaRPr dirty="0"/>
          </a:p>
        </p:txBody>
      </p:sp>
      <p:sp>
        <p:nvSpPr>
          <p:cNvPr id="185" name="Google Shape;185;p31"/>
          <p:cNvSpPr txBox="1">
            <a:spLocks noGrp="1"/>
          </p:cNvSpPr>
          <p:nvPr>
            <p:ph type="body" idx="1"/>
          </p:nvPr>
        </p:nvSpPr>
        <p:spPr>
          <a:xfrm>
            <a:off x="934278" y="1170436"/>
            <a:ext cx="10508974" cy="4517128"/>
          </a:xfrm>
          <a:prstGeom prst="rect">
            <a:avLst/>
          </a:prstGeom>
          <a:noFill/>
          <a:ln>
            <a:noFill/>
          </a:ln>
        </p:spPr>
        <p:txBody>
          <a:bodyPr spcFirstLastPara="1" wrap="square" lIns="91425" tIns="45700" rIns="91425" bIns="45700" anchor="t" anchorCtr="0">
            <a:noAutofit/>
          </a:bodyPr>
          <a:lstStyle/>
          <a:p>
            <a:pPr marL="228600" indent="-228600">
              <a:buSzPts val="3200"/>
            </a:pPr>
            <a:r>
              <a:rPr lang="en-US" dirty="0"/>
              <a:t>When a local unit adopts a no-growth budget and all valuations in that  taxing jurisdiction have gone up by the same percentage, mill levies would automatically adjust downward to provide the same level of property tax dollars.</a:t>
            </a:r>
          </a:p>
          <a:p>
            <a:pPr marL="685800" lvl="1" indent="-228600">
              <a:buSzPts val="3200"/>
            </a:pPr>
            <a:r>
              <a:rPr lang="en-US" dirty="0"/>
              <a:t>Local governments adopt budgets in terms of dollars and do not automatically collect a revenue windfalls from valuation increases.</a:t>
            </a:r>
          </a:p>
          <a:p>
            <a:pPr marL="685800" lvl="1" indent="-228600">
              <a:buSzPts val="3200"/>
            </a:pPr>
            <a:r>
              <a:rPr lang="en-US" dirty="0"/>
              <a:t>Nevertheless, changes in </a:t>
            </a:r>
            <a:r>
              <a:rPr lang="en-US"/>
              <a:t>valuations create </a:t>
            </a:r>
            <a:r>
              <a:rPr lang="en-US" dirty="0"/>
              <a:t>consternation.</a:t>
            </a:r>
          </a:p>
          <a:p>
            <a:pPr marL="1143000" lvl="2" indent="-228600">
              <a:buSzPts val="3200"/>
            </a:pPr>
            <a:r>
              <a:rPr lang="en-US" dirty="0"/>
              <a:t>But we have a user-friendly valuation appeals system.</a:t>
            </a:r>
          </a:p>
        </p:txBody>
      </p:sp>
    </p:spTree>
    <p:extLst>
      <p:ext uri="{BB962C8B-B14F-4D97-AF65-F5344CB8AC3E}">
        <p14:creationId xmlns:p14="http://schemas.microsoft.com/office/powerpoint/2010/main" val="39592129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0" y="414895"/>
            <a:ext cx="11479961" cy="673261"/>
          </a:xfrm>
        </p:spPr>
        <p:txBody>
          <a:bodyPr/>
          <a:lstStyle/>
          <a:p>
            <a:r>
              <a:rPr lang="en-US" sz="3200" dirty="0"/>
              <a:t>Home Values, Mill Levies, and Property Taxes by Location</a:t>
            </a:r>
          </a:p>
        </p:txBody>
      </p:sp>
      <p:sp>
        <p:nvSpPr>
          <p:cNvPr id="4" name="Text Placeholder 3"/>
          <p:cNvSpPr>
            <a:spLocks noGrp="1"/>
          </p:cNvSpPr>
          <p:nvPr>
            <p:ph type="body" idx="2"/>
          </p:nvPr>
        </p:nvSpPr>
        <p:spPr>
          <a:xfrm>
            <a:off x="6940958" y="1335911"/>
            <a:ext cx="5251042" cy="4351338"/>
          </a:xfrm>
        </p:spPr>
        <p:txBody>
          <a:bodyPr/>
          <a:lstStyle/>
          <a:p>
            <a:r>
              <a:rPr lang="en-US" sz="2400" dirty="0"/>
              <a:t>Johnson County has lower Mill Levies, but higher overall tax because of higher valuations.</a:t>
            </a:r>
          </a:p>
          <a:p>
            <a:r>
              <a:rPr lang="en-US" sz="2400" dirty="0"/>
              <a:t>Scott County Mill Levies are almost double those in Johnson County.</a:t>
            </a:r>
          </a:p>
        </p:txBody>
      </p:sp>
      <p:pic>
        <p:nvPicPr>
          <p:cNvPr id="6" name="Picture 5">
            <a:extLst>
              <a:ext uri="{FF2B5EF4-FFF2-40B4-BE49-F238E27FC236}">
                <a16:creationId xmlns:a16="http://schemas.microsoft.com/office/drawing/2014/main" id="{9CEEC78B-9FA1-3A43-9B9A-4C5F86C3B4C2}"/>
              </a:ext>
            </a:extLst>
          </p:cNvPr>
          <p:cNvPicPr>
            <a:picLocks noChangeAspect="1"/>
          </p:cNvPicPr>
          <p:nvPr/>
        </p:nvPicPr>
        <p:blipFill>
          <a:blip r:embed="rId2"/>
          <a:stretch>
            <a:fillRect/>
          </a:stretch>
        </p:blipFill>
        <p:spPr>
          <a:xfrm>
            <a:off x="145377" y="1876753"/>
            <a:ext cx="8554568" cy="3893425"/>
          </a:xfrm>
          <a:prstGeom prst="rect">
            <a:avLst/>
          </a:prstGeom>
        </p:spPr>
      </p:pic>
    </p:spTree>
    <p:extLst>
      <p:ext uri="{BB962C8B-B14F-4D97-AF65-F5344CB8AC3E}">
        <p14:creationId xmlns:p14="http://schemas.microsoft.com/office/powerpoint/2010/main" val="15926810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0" y="414895"/>
            <a:ext cx="11479961" cy="673261"/>
          </a:xfrm>
        </p:spPr>
        <p:txBody>
          <a:bodyPr/>
          <a:lstStyle/>
          <a:p>
            <a:r>
              <a:rPr lang="en-US" sz="3200" dirty="0"/>
              <a:t>Home Values, Mill Levies, and Property Taxes by Location</a:t>
            </a:r>
          </a:p>
        </p:txBody>
      </p:sp>
      <p:sp>
        <p:nvSpPr>
          <p:cNvPr id="4" name="Text Placeholder 3"/>
          <p:cNvSpPr>
            <a:spLocks noGrp="1"/>
          </p:cNvSpPr>
          <p:nvPr>
            <p:ph type="body" idx="2"/>
          </p:nvPr>
        </p:nvSpPr>
        <p:spPr>
          <a:xfrm>
            <a:off x="6940958" y="1335911"/>
            <a:ext cx="5251042" cy="4351338"/>
          </a:xfrm>
        </p:spPr>
        <p:txBody>
          <a:bodyPr/>
          <a:lstStyle/>
          <a:p>
            <a:r>
              <a:rPr lang="en-US" sz="2400" dirty="0"/>
              <a:t>Property Taxes increase with income level because of owning a higher valued house.</a:t>
            </a:r>
          </a:p>
          <a:p>
            <a:r>
              <a:rPr lang="en-US" sz="2400" dirty="0"/>
              <a:t>Statewide average rates are higher than in Saline and Scott Counties</a:t>
            </a:r>
          </a:p>
          <a:p>
            <a:r>
              <a:rPr lang="en-US" sz="2400" dirty="0"/>
              <a:t>Housing prices (and as a result, valuations) are increasing.</a:t>
            </a:r>
          </a:p>
        </p:txBody>
      </p:sp>
      <p:pic>
        <p:nvPicPr>
          <p:cNvPr id="3" name="Picture 2">
            <a:extLst>
              <a:ext uri="{FF2B5EF4-FFF2-40B4-BE49-F238E27FC236}">
                <a16:creationId xmlns:a16="http://schemas.microsoft.com/office/drawing/2014/main" id="{E072F371-103D-7448-B229-5D01C8E9DF74}"/>
              </a:ext>
            </a:extLst>
          </p:cNvPr>
          <p:cNvPicPr>
            <a:picLocks noChangeAspect="1"/>
          </p:cNvPicPr>
          <p:nvPr/>
        </p:nvPicPr>
        <p:blipFill>
          <a:blip r:embed="rId2"/>
          <a:stretch>
            <a:fillRect/>
          </a:stretch>
        </p:blipFill>
        <p:spPr>
          <a:xfrm>
            <a:off x="58155" y="1250729"/>
            <a:ext cx="6897444" cy="5349768"/>
          </a:xfrm>
          <a:prstGeom prst="rect">
            <a:avLst/>
          </a:prstGeom>
        </p:spPr>
      </p:pic>
    </p:spTree>
    <p:extLst>
      <p:ext uri="{BB962C8B-B14F-4D97-AF65-F5344CB8AC3E}">
        <p14:creationId xmlns:p14="http://schemas.microsoft.com/office/powerpoint/2010/main" val="17626414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0" y="414895"/>
            <a:ext cx="11479961" cy="673261"/>
          </a:xfrm>
        </p:spPr>
        <p:txBody>
          <a:bodyPr/>
          <a:lstStyle/>
          <a:p>
            <a:r>
              <a:rPr lang="en-US" sz="3200" dirty="0"/>
              <a:t>Residential Property Tax as a Percentage of Income for a Family of Four</a:t>
            </a:r>
          </a:p>
        </p:txBody>
      </p:sp>
      <p:sp>
        <p:nvSpPr>
          <p:cNvPr id="4" name="Text Placeholder 3"/>
          <p:cNvSpPr>
            <a:spLocks noGrp="1"/>
          </p:cNvSpPr>
          <p:nvPr>
            <p:ph type="body" idx="2"/>
          </p:nvPr>
        </p:nvSpPr>
        <p:spPr>
          <a:xfrm>
            <a:off x="6940958" y="1335911"/>
            <a:ext cx="5251042" cy="4351338"/>
          </a:xfrm>
        </p:spPr>
        <p:txBody>
          <a:bodyPr/>
          <a:lstStyle/>
          <a:p>
            <a:r>
              <a:rPr lang="en-US" sz="2400" dirty="0"/>
              <a:t>Low Income households are excluded because they do not own a home.</a:t>
            </a:r>
          </a:p>
          <a:p>
            <a:r>
              <a:rPr lang="en-US" sz="2400" dirty="0"/>
              <a:t>Property taxes in Kansas are regressive:</a:t>
            </a:r>
          </a:p>
          <a:p>
            <a:pPr lvl="1"/>
            <a:r>
              <a:rPr lang="en-US" sz="2000" dirty="0"/>
              <a:t>Lower income households pay a higher share of income in property taxes.</a:t>
            </a:r>
          </a:p>
        </p:txBody>
      </p:sp>
      <p:pic>
        <p:nvPicPr>
          <p:cNvPr id="3" name="Picture 2">
            <a:extLst>
              <a:ext uri="{FF2B5EF4-FFF2-40B4-BE49-F238E27FC236}">
                <a16:creationId xmlns:a16="http://schemas.microsoft.com/office/drawing/2014/main" id="{EA7584CF-4C53-F648-A312-2450CE16F400}"/>
              </a:ext>
            </a:extLst>
          </p:cNvPr>
          <p:cNvPicPr>
            <a:picLocks noChangeAspect="1"/>
          </p:cNvPicPr>
          <p:nvPr/>
        </p:nvPicPr>
        <p:blipFill>
          <a:blip r:embed="rId2"/>
          <a:stretch>
            <a:fillRect/>
          </a:stretch>
        </p:blipFill>
        <p:spPr>
          <a:xfrm>
            <a:off x="-1" y="1231461"/>
            <a:ext cx="6940959" cy="3792483"/>
          </a:xfrm>
          <a:prstGeom prst="rect">
            <a:avLst/>
          </a:prstGeom>
        </p:spPr>
      </p:pic>
    </p:spTree>
    <p:extLst>
      <p:ext uri="{BB962C8B-B14F-4D97-AF65-F5344CB8AC3E}">
        <p14:creationId xmlns:p14="http://schemas.microsoft.com/office/powerpoint/2010/main" val="37763242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0" y="414895"/>
            <a:ext cx="11479961" cy="673261"/>
          </a:xfrm>
        </p:spPr>
        <p:txBody>
          <a:bodyPr/>
          <a:lstStyle/>
          <a:p>
            <a:r>
              <a:rPr lang="en-US" sz="3200" dirty="0"/>
              <a:t>Housing Prices are Rising This Year</a:t>
            </a:r>
          </a:p>
        </p:txBody>
      </p:sp>
      <p:sp>
        <p:nvSpPr>
          <p:cNvPr id="4" name="Text Placeholder 3"/>
          <p:cNvSpPr>
            <a:spLocks noGrp="1"/>
          </p:cNvSpPr>
          <p:nvPr>
            <p:ph type="body" idx="2"/>
          </p:nvPr>
        </p:nvSpPr>
        <p:spPr>
          <a:xfrm>
            <a:off x="6940958" y="1335911"/>
            <a:ext cx="5251042" cy="4351338"/>
          </a:xfrm>
        </p:spPr>
        <p:txBody>
          <a:bodyPr/>
          <a:lstStyle/>
          <a:p>
            <a:r>
              <a:rPr lang="en-US" sz="2400" dirty="0"/>
              <a:t>Data from the Federal Housing Finance Agency, change in housing price index.</a:t>
            </a:r>
          </a:p>
          <a:p>
            <a:r>
              <a:rPr lang="en-US" sz="2400" dirty="0"/>
              <a:t>These are percentage changes in prices for purchased homes.</a:t>
            </a:r>
          </a:p>
          <a:p>
            <a:r>
              <a:rPr lang="en-US" sz="2400" dirty="0"/>
              <a:t>Housing price increases will increase housing valuations for property tax purposes.</a:t>
            </a:r>
          </a:p>
        </p:txBody>
      </p:sp>
      <p:graphicFrame>
        <p:nvGraphicFramePr>
          <p:cNvPr id="5" name="Table 5">
            <a:extLst>
              <a:ext uri="{FF2B5EF4-FFF2-40B4-BE49-F238E27FC236}">
                <a16:creationId xmlns:a16="http://schemas.microsoft.com/office/drawing/2014/main" id="{3C4FC276-5DAE-254A-9AF3-B68FAE4CC09C}"/>
              </a:ext>
            </a:extLst>
          </p:cNvPr>
          <p:cNvGraphicFramePr>
            <a:graphicFrameLocks noGrp="1"/>
          </p:cNvGraphicFramePr>
          <p:nvPr>
            <p:extLst>
              <p:ext uri="{D42A27DB-BD31-4B8C-83A1-F6EECF244321}">
                <p14:modId xmlns:p14="http://schemas.microsoft.com/office/powerpoint/2010/main" val="2226210864"/>
              </p:ext>
            </p:extLst>
          </p:nvPr>
        </p:nvGraphicFramePr>
        <p:xfrm>
          <a:off x="239970" y="1657380"/>
          <a:ext cx="6034706" cy="3566160"/>
        </p:xfrm>
        <a:graphic>
          <a:graphicData uri="http://schemas.openxmlformats.org/drawingml/2006/table">
            <a:tbl>
              <a:tblPr firstRow="1" bandRow="1">
                <a:tableStyleId>{98A65D40-CBFD-413E-9561-79AF5CBDE9DD}</a:tableStyleId>
              </a:tblPr>
              <a:tblGrid>
                <a:gridCol w="3880085">
                  <a:extLst>
                    <a:ext uri="{9D8B030D-6E8A-4147-A177-3AD203B41FA5}">
                      <a16:colId xmlns:a16="http://schemas.microsoft.com/office/drawing/2014/main" val="3065774240"/>
                    </a:ext>
                  </a:extLst>
                </a:gridCol>
                <a:gridCol w="2154621">
                  <a:extLst>
                    <a:ext uri="{9D8B030D-6E8A-4147-A177-3AD203B41FA5}">
                      <a16:colId xmlns:a16="http://schemas.microsoft.com/office/drawing/2014/main" val="2914782702"/>
                    </a:ext>
                  </a:extLst>
                </a:gridCol>
              </a:tblGrid>
              <a:tr h="370840">
                <a:tc>
                  <a:txBody>
                    <a:bodyPr/>
                    <a:lstStyle/>
                    <a:p>
                      <a:r>
                        <a:rPr lang="en-US" sz="2400" dirty="0"/>
                        <a:t>Location</a:t>
                      </a:r>
                    </a:p>
                  </a:txBody>
                  <a:tcPr/>
                </a:tc>
                <a:tc>
                  <a:txBody>
                    <a:bodyPr/>
                    <a:lstStyle/>
                    <a:p>
                      <a:r>
                        <a:rPr lang="en-US" sz="2400" dirty="0"/>
                        <a:t>Price Increase %</a:t>
                      </a:r>
                    </a:p>
                  </a:txBody>
                  <a:tcPr/>
                </a:tc>
                <a:extLst>
                  <a:ext uri="{0D108BD9-81ED-4DB2-BD59-A6C34878D82A}">
                    <a16:rowId xmlns:a16="http://schemas.microsoft.com/office/drawing/2014/main" val="4291211357"/>
                  </a:ext>
                </a:extLst>
              </a:tr>
              <a:tr h="370840">
                <a:tc>
                  <a:txBody>
                    <a:bodyPr/>
                    <a:lstStyle/>
                    <a:p>
                      <a:r>
                        <a:rPr lang="en-US" sz="2400" dirty="0"/>
                        <a:t>United States</a:t>
                      </a:r>
                    </a:p>
                  </a:txBody>
                  <a:tcPr/>
                </a:tc>
                <a:tc>
                  <a:txBody>
                    <a:bodyPr/>
                    <a:lstStyle/>
                    <a:p>
                      <a:pPr algn="ctr"/>
                      <a:r>
                        <a:rPr lang="en-US" sz="2400" dirty="0"/>
                        <a:t>18.5%</a:t>
                      </a:r>
                    </a:p>
                  </a:txBody>
                  <a:tcPr/>
                </a:tc>
                <a:extLst>
                  <a:ext uri="{0D108BD9-81ED-4DB2-BD59-A6C34878D82A}">
                    <a16:rowId xmlns:a16="http://schemas.microsoft.com/office/drawing/2014/main" val="3485902989"/>
                  </a:ext>
                </a:extLst>
              </a:tr>
              <a:tr h="370840">
                <a:tc>
                  <a:txBody>
                    <a:bodyPr/>
                    <a:lstStyle/>
                    <a:p>
                      <a:r>
                        <a:rPr lang="en-US" sz="2400" dirty="0"/>
                        <a:t>Kansas</a:t>
                      </a:r>
                    </a:p>
                  </a:txBody>
                  <a:tcPr/>
                </a:tc>
                <a:tc>
                  <a:txBody>
                    <a:bodyPr/>
                    <a:lstStyle/>
                    <a:p>
                      <a:pPr algn="ctr"/>
                      <a:r>
                        <a:rPr lang="en-US" sz="2400" dirty="0"/>
                        <a:t>14.7%</a:t>
                      </a:r>
                    </a:p>
                  </a:txBody>
                  <a:tcPr/>
                </a:tc>
                <a:extLst>
                  <a:ext uri="{0D108BD9-81ED-4DB2-BD59-A6C34878D82A}">
                    <a16:rowId xmlns:a16="http://schemas.microsoft.com/office/drawing/2014/main" val="3756848202"/>
                  </a:ext>
                </a:extLst>
              </a:tr>
              <a:tr h="370840">
                <a:tc>
                  <a:txBody>
                    <a:bodyPr/>
                    <a:lstStyle/>
                    <a:p>
                      <a:r>
                        <a:rPr lang="en-US" sz="2400" dirty="0"/>
                        <a:t>Kansas City MSA</a:t>
                      </a:r>
                    </a:p>
                  </a:txBody>
                  <a:tcPr/>
                </a:tc>
                <a:tc>
                  <a:txBody>
                    <a:bodyPr/>
                    <a:lstStyle/>
                    <a:p>
                      <a:pPr algn="ctr"/>
                      <a:r>
                        <a:rPr lang="en-US" sz="2400" dirty="0"/>
                        <a:t>15.6%</a:t>
                      </a:r>
                    </a:p>
                  </a:txBody>
                  <a:tcPr/>
                </a:tc>
                <a:extLst>
                  <a:ext uri="{0D108BD9-81ED-4DB2-BD59-A6C34878D82A}">
                    <a16:rowId xmlns:a16="http://schemas.microsoft.com/office/drawing/2014/main" val="1355972114"/>
                  </a:ext>
                </a:extLst>
              </a:tr>
              <a:tr h="370840">
                <a:tc>
                  <a:txBody>
                    <a:bodyPr/>
                    <a:lstStyle/>
                    <a:p>
                      <a:r>
                        <a:rPr lang="en-US" sz="2400" dirty="0"/>
                        <a:t>Wichita</a:t>
                      </a:r>
                    </a:p>
                  </a:txBody>
                  <a:tcPr/>
                </a:tc>
                <a:tc>
                  <a:txBody>
                    <a:bodyPr/>
                    <a:lstStyle/>
                    <a:p>
                      <a:pPr algn="ctr"/>
                      <a:r>
                        <a:rPr lang="en-US" sz="2400" dirty="0"/>
                        <a:t>13.9%</a:t>
                      </a:r>
                    </a:p>
                  </a:txBody>
                  <a:tcPr/>
                </a:tc>
                <a:extLst>
                  <a:ext uri="{0D108BD9-81ED-4DB2-BD59-A6C34878D82A}">
                    <a16:rowId xmlns:a16="http://schemas.microsoft.com/office/drawing/2014/main" val="2651635470"/>
                  </a:ext>
                </a:extLst>
              </a:tr>
              <a:tr h="370840">
                <a:tc>
                  <a:txBody>
                    <a:bodyPr/>
                    <a:lstStyle/>
                    <a:p>
                      <a:r>
                        <a:rPr lang="en-US" sz="2400" dirty="0"/>
                        <a:t>Topeka</a:t>
                      </a:r>
                    </a:p>
                  </a:txBody>
                  <a:tcPr/>
                </a:tc>
                <a:tc>
                  <a:txBody>
                    <a:bodyPr/>
                    <a:lstStyle/>
                    <a:p>
                      <a:pPr algn="ctr"/>
                      <a:r>
                        <a:rPr lang="en-US" sz="2400" dirty="0"/>
                        <a:t>15.8%</a:t>
                      </a:r>
                    </a:p>
                  </a:txBody>
                  <a:tcPr/>
                </a:tc>
                <a:extLst>
                  <a:ext uri="{0D108BD9-81ED-4DB2-BD59-A6C34878D82A}">
                    <a16:rowId xmlns:a16="http://schemas.microsoft.com/office/drawing/2014/main" val="3096749192"/>
                  </a:ext>
                </a:extLst>
              </a:tr>
              <a:tr h="370840">
                <a:tc>
                  <a:txBody>
                    <a:bodyPr/>
                    <a:lstStyle/>
                    <a:p>
                      <a:r>
                        <a:rPr lang="en-US" sz="2400" dirty="0"/>
                        <a:t>Lawrence</a:t>
                      </a:r>
                    </a:p>
                  </a:txBody>
                  <a:tcPr/>
                </a:tc>
                <a:tc>
                  <a:txBody>
                    <a:bodyPr/>
                    <a:lstStyle/>
                    <a:p>
                      <a:pPr algn="ctr"/>
                      <a:r>
                        <a:rPr lang="en-US" sz="2400" dirty="0"/>
                        <a:t>16.2%</a:t>
                      </a:r>
                    </a:p>
                  </a:txBody>
                  <a:tcPr/>
                </a:tc>
                <a:extLst>
                  <a:ext uri="{0D108BD9-81ED-4DB2-BD59-A6C34878D82A}">
                    <a16:rowId xmlns:a16="http://schemas.microsoft.com/office/drawing/2014/main" val="3489595017"/>
                  </a:ext>
                </a:extLst>
              </a:tr>
            </a:tbl>
          </a:graphicData>
        </a:graphic>
      </p:graphicFrame>
    </p:spTree>
    <p:extLst>
      <p:ext uri="{BB962C8B-B14F-4D97-AF65-F5344CB8AC3E}">
        <p14:creationId xmlns:p14="http://schemas.microsoft.com/office/powerpoint/2010/main" val="41715675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1"/>
          <p:cNvSpPr txBox="1">
            <a:spLocks noGrp="1"/>
          </p:cNvSpPr>
          <p:nvPr>
            <p:ph type="title"/>
          </p:nvPr>
        </p:nvSpPr>
        <p:spPr>
          <a:xfrm>
            <a:off x="436381" y="333895"/>
            <a:ext cx="11319238" cy="67326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D8E2F3"/>
              </a:buClr>
              <a:buSzPts val="3600"/>
              <a:buFont typeface="Arial"/>
              <a:buNone/>
            </a:pPr>
            <a:r>
              <a:rPr lang="en-US" dirty="0"/>
              <a:t>Property Tax Subcommittee Recommendations</a:t>
            </a:r>
            <a:endParaRPr dirty="0"/>
          </a:p>
        </p:txBody>
      </p:sp>
      <p:sp>
        <p:nvSpPr>
          <p:cNvPr id="185" name="Google Shape;185;p31"/>
          <p:cNvSpPr txBox="1">
            <a:spLocks noGrp="1"/>
          </p:cNvSpPr>
          <p:nvPr>
            <p:ph type="body" idx="1"/>
          </p:nvPr>
        </p:nvSpPr>
        <p:spPr>
          <a:xfrm>
            <a:off x="841513" y="1463065"/>
            <a:ext cx="10508974" cy="4517128"/>
          </a:xfrm>
          <a:prstGeom prst="rect">
            <a:avLst/>
          </a:prstGeom>
          <a:noFill/>
          <a:ln>
            <a:noFill/>
          </a:ln>
        </p:spPr>
        <p:txBody>
          <a:bodyPr spcFirstLastPara="1" wrap="square" lIns="91425" tIns="45700" rIns="91425" bIns="45700" anchor="t" anchorCtr="0">
            <a:noAutofit/>
          </a:bodyPr>
          <a:lstStyle/>
          <a:p>
            <a:pPr marL="228600" indent="-228600">
              <a:buSzPts val="3200"/>
            </a:pPr>
            <a:r>
              <a:rPr lang="en-US" dirty="0"/>
              <a:t>Expanding the $20,000 residential exemption to $40,000</a:t>
            </a:r>
          </a:p>
          <a:p>
            <a:pPr marL="228600" indent="-228600">
              <a:buSzPts val="3200"/>
            </a:pPr>
            <a:r>
              <a:rPr lang="en-US" dirty="0"/>
              <a:t>Expansion of the Homestead Property Tax Refund eligibility</a:t>
            </a:r>
          </a:p>
          <a:p>
            <a:pPr marL="228600" indent="-228600">
              <a:buSzPts val="3200"/>
            </a:pPr>
            <a:r>
              <a:rPr lang="en-US" dirty="0"/>
              <a:t>Restoration of the LAVTRF funding</a:t>
            </a:r>
          </a:p>
        </p:txBody>
      </p:sp>
    </p:spTree>
    <p:extLst>
      <p:ext uri="{BB962C8B-B14F-4D97-AF65-F5344CB8AC3E}">
        <p14:creationId xmlns:p14="http://schemas.microsoft.com/office/powerpoint/2010/main" val="1046600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7"/>
          <p:cNvSpPr txBox="1">
            <a:spLocks noGrp="1"/>
          </p:cNvSpPr>
          <p:nvPr>
            <p:ph type="title"/>
          </p:nvPr>
        </p:nvSpPr>
        <p:spPr>
          <a:xfrm>
            <a:off x="239971" y="414895"/>
            <a:ext cx="11350894" cy="67326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D8E2F3"/>
              </a:buClr>
              <a:buSzPts val="3600"/>
              <a:buFont typeface="Arial"/>
              <a:buNone/>
            </a:pPr>
            <a:r>
              <a:rPr lang="en-US" dirty="0"/>
              <a:t>A Race Between Vaccine Boosters &amp; Omicron</a:t>
            </a:r>
            <a:endParaRPr dirty="0"/>
          </a:p>
        </p:txBody>
      </p:sp>
      <p:sp>
        <p:nvSpPr>
          <p:cNvPr id="229" name="Google Shape;229;p37"/>
          <p:cNvSpPr txBox="1">
            <a:spLocks noGrp="1"/>
          </p:cNvSpPr>
          <p:nvPr>
            <p:ph type="body" idx="2"/>
          </p:nvPr>
        </p:nvSpPr>
        <p:spPr>
          <a:xfrm>
            <a:off x="5915418" y="1177159"/>
            <a:ext cx="6276582" cy="3833633"/>
          </a:xfrm>
          <a:prstGeom prst="rect">
            <a:avLst/>
          </a:prstGeom>
          <a:noFill/>
          <a:ln>
            <a:noFill/>
          </a:ln>
        </p:spPr>
        <p:txBody>
          <a:bodyPr spcFirstLastPara="1" wrap="square" lIns="91425" tIns="45700" rIns="91425" bIns="45700" anchor="t" anchorCtr="0">
            <a:noAutofit/>
          </a:bodyPr>
          <a:lstStyle/>
          <a:p>
            <a:pPr marL="228600" lvl="0" indent="-228600">
              <a:spcBef>
                <a:spcPts val="0"/>
              </a:spcBef>
              <a:buSzPts val="2700"/>
            </a:pPr>
            <a:r>
              <a:rPr lang="en-US" sz="2400" dirty="0"/>
              <a:t>The tough issue here is that, much like </a:t>
            </a:r>
            <a:r>
              <a:rPr lang="en-US" sz="2400" dirty="0">
                <a:hlinkClick r:id="rId3"/>
              </a:rPr>
              <a:t>staying home</a:t>
            </a:r>
            <a:r>
              <a:rPr lang="en-US" sz="2400" dirty="0"/>
              <a:t> or </a:t>
            </a:r>
            <a:r>
              <a:rPr lang="en-US" sz="2400" dirty="0">
                <a:hlinkClick r:id="rId4"/>
              </a:rPr>
              <a:t>mask-wearing</a:t>
            </a:r>
            <a:r>
              <a:rPr lang="en-US" sz="2400" dirty="0"/>
              <a:t>, a significant benefit of getting vaccinated is </a:t>
            </a:r>
            <a:r>
              <a:rPr lang="en-US" sz="2400" i="1" dirty="0"/>
              <a:t>to protect other people</a:t>
            </a:r>
            <a:r>
              <a:rPr lang="en-US" sz="2400" dirty="0"/>
              <a:t>. The more Americans who get vaccinated, the less likely the disease can spread (Daniel </a:t>
            </a:r>
            <a:r>
              <a:rPr lang="en-US" sz="2400" dirty="0" err="1"/>
              <a:t>Dresner</a:t>
            </a:r>
            <a:r>
              <a:rPr lang="en-US" sz="2400" dirty="0"/>
              <a:t>, Washington Post).</a:t>
            </a:r>
          </a:p>
          <a:p>
            <a:pPr marL="228600" lvl="0" indent="-228600">
              <a:spcBef>
                <a:spcPts val="0"/>
              </a:spcBef>
              <a:buSzPts val="2700"/>
            </a:pPr>
            <a:endParaRPr lang="en-US" sz="2400" dirty="0"/>
          </a:p>
          <a:p>
            <a:pPr marL="228600" lvl="0" indent="-228600">
              <a:spcBef>
                <a:spcPts val="0"/>
              </a:spcBef>
              <a:buSzPts val="2700"/>
            </a:pPr>
            <a:r>
              <a:rPr lang="en-US" sz="2400" dirty="0"/>
              <a:t>Some evidence that the booster protects against Omicron, but it’s unclear whether Omicron will be mild for the unvaccinated.</a:t>
            </a:r>
          </a:p>
          <a:p>
            <a:pPr marL="228600" lvl="0" indent="-228600">
              <a:spcBef>
                <a:spcPts val="0"/>
              </a:spcBef>
              <a:buSzPts val="2700"/>
            </a:pPr>
            <a:endParaRPr lang="en-US" sz="2400" dirty="0"/>
          </a:p>
          <a:p>
            <a:pPr marL="228600" lvl="0" indent="-228600">
              <a:spcBef>
                <a:spcPts val="0"/>
              </a:spcBef>
              <a:buSzPts val="2700"/>
            </a:pPr>
            <a:r>
              <a:rPr lang="en-US" sz="2400" dirty="0"/>
              <a:t>Health policy is economic policy. </a:t>
            </a:r>
            <a:endParaRPr sz="2000" dirty="0"/>
          </a:p>
          <a:p>
            <a:pPr marL="228600" lvl="0" indent="-57150" algn="l" rtl="0">
              <a:lnSpc>
                <a:spcPct val="90000"/>
              </a:lnSpc>
              <a:spcBef>
                <a:spcPts val="1000"/>
              </a:spcBef>
              <a:spcAft>
                <a:spcPts val="0"/>
              </a:spcAft>
              <a:buClr>
                <a:schemeClr val="dk1"/>
              </a:buClr>
              <a:buSzPts val="2700"/>
              <a:buNone/>
            </a:pPr>
            <a:endParaRPr sz="2700" dirty="0"/>
          </a:p>
        </p:txBody>
      </p:sp>
      <p:sp>
        <p:nvSpPr>
          <p:cNvPr id="230" name="Google Shape;230;p37"/>
          <p:cNvSpPr txBox="1"/>
          <p:nvPr/>
        </p:nvSpPr>
        <p:spPr>
          <a:xfrm>
            <a:off x="511818" y="6346902"/>
            <a:ext cx="4460617"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Source:  Washington Post</a:t>
            </a:r>
            <a:endParaRPr sz="1200"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1028" name="Picture 4" descr="Australia&amp;#39;s order of 10m doses of Pfizer Covid vaccine is not enough, Labor  warns | Health | The Guardian">
            <a:extLst>
              <a:ext uri="{FF2B5EF4-FFF2-40B4-BE49-F238E27FC236}">
                <a16:creationId xmlns:a16="http://schemas.microsoft.com/office/drawing/2014/main" id="{0E640B3F-0647-F84D-8614-D7BEAFF5F3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77159"/>
            <a:ext cx="5665076" cy="5665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8112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1"/>
          <p:cNvSpPr txBox="1">
            <a:spLocks noGrp="1"/>
          </p:cNvSpPr>
          <p:nvPr>
            <p:ph type="title"/>
          </p:nvPr>
        </p:nvSpPr>
        <p:spPr>
          <a:xfrm>
            <a:off x="436381" y="333895"/>
            <a:ext cx="11319238" cy="67326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D8E2F3"/>
              </a:buClr>
              <a:buSzPts val="3600"/>
              <a:buFont typeface="Arial"/>
              <a:buNone/>
            </a:pPr>
            <a:r>
              <a:rPr lang="en-US" dirty="0"/>
              <a:t>Parting Thoughts</a:t>
            </a:r>
            <a:endParaRPr dirty="0"/>
          </a:p>
        </p:txBody>
      </p:sp>
      <p:sp>
        <p:nvSpPr>
          <p:cNvPr id="185" name="Google Shape;185;p31"/>
          <p:cNvSpPr txBox="1">
            <a:spLocks noGrp="1"/>
          </p:cNvSpPr>
          <p:nvPr>
            <p:ph type="body" idx="1"/>
          </p:nvPr>
        </p:nvSpPr>
        <p:spPr>
          <a:xfrm>
            <a:off x="841513" y="1463065"/>
            <a:ext cx="10508974" cy="4517128"/>
          </a:xfrm>
          <a:prstGeom prst="rect">
            <a:avLst/>
          </a:prstGeom>
          <a:noFill/>
          <a:ln>
            <a:noFill/>
          </a:ln>
        </p:spPr>
        <p:txBody>
          <a:bodyPr spcFirstLastPara="1" wrap="square" lIns="91425" tIns="45700" rIns="91425" bIns="45700" anchor="t" anchorCtr="0">
            <a:noAutofit/>
          </a:bodyPr>
          <a:lstStyle/>
          <a:p>
            <a:pPr marL="228600" indent="-228600">
              <a:buSzPts val="3200"/>
            </a:pPr>
            <a:r>
              <a:rPr lang="en-US" dirty="0"/>
              <a:t>Kansas taxes are regressive because of our over-reliance on the sales tax.</a:t>
            </a:r>
          </a:p>
          <a:p>
            <a:pPr marL="685800" lvl="1" indent="-228600">
              <a:buSzPts val="3200"/>
            </a:pPr>
            <a:r>
              <a:rPr lang="en-US" dirty="0"/>
              <a:t>Axing the food tax will reduce some of that regressivity</a:t>
            </a:r>
          </a:p>
          <a:p>
            <a:pPr marL="685800" lvl="1" indent="-228600">
              <a:buSzPts val="3200"/>
            </a:pPr>
            <a:r>
              <a:rPr lang="en-US" dirty="0"/>
              <a:t>Local sales taxes were put in place because of high property taxes.</a:t>
            </a:r>
          </a:p>
          <a:p>
            <a:pPr marL="228600" indent="-228600">
              <a:buSzPts val="3200"/>
            </a:pPr>
            <a:r>
              <a:rPr lang="en-US" dirty="0"/>
              <a:t>SB-50 benefitted larger corporations and higher income taxpayers.</a:t>
            </a:r>
          </a:p>
          <a:p>
            <a:pPr marL="685800" lvl="1" indent="-228600">
              <a:buSzPts val="3200"/>
            </a:pPr>
            <a:r>
              <a:rPr lang="en-US" dirty="0"/>
              <a:t>Generated more inequity in the tax code.</a:t>
            </a:r>
          </a:p>
        </p:txBody>
      </p:sp>
    </p:spTree>
    <p:extLst>
      <p:ext uri="{BB962C8B-B14F-4D97-AF65-F5344CB8AC3E}">
        <p14:creationId xmlns:p14="http://schemas.microsoft.com/office/powerpoint/2010/main" val="30435953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1"/>
          <p:cNvSpPr txBox="1">
            <a:spLocks noGrp="1"/>
          </p:cNvSpPr>
          <p:nvPr>
            <p:ph type="title"/>
          </p:nvPr>
        </p:nvSpPr>
        <p:spPr>
          <a:xfrm>
            <a:off x="436381" y="333895"/>
            <a:ext cx="11319238" cy="67326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D8E2F3"/>
              </a:buClr>
              <a:buSzPts val="3600"/>
              <a:buFont typeface="Arial"/>
              <a:buNone/>
            </a:pPr>
            <a:r>
              <a:rPr lang="en-US" dirty="0"/>
              <a:t>Parting Thoughts</a:t>
            </a:r>
            <a:endParaRPr dirty="0"/>
          </a:p>
        </p:txBody>
      </p:sp>
      <p:sp>
        <p:nvSpPr>
          <p:cNvPr id="185" name="Google Shape;185;p31"/>
          <p:cNvSpPr txBox="1">
            <a:spLocks noGrp="1"/>
          </p:cNvSpPr>
          <p:nvPr>
            <p:ph type="body" idx="1"/>
          </p:nvPr>
        </p:nvSpPr>
        <p:spPr>
          <a:xfrm>
            <a:off x="841513" y="1170436"/>
            <a:ext cx="10508974" cy="4517128"/>
          </a:xfrm>
          <a:prstGeom prst="rect">
            <a:avLst/>
          </a:prstGeom>
          <a:noFill/>
          <a:ln>
            <a:noFill/>
          </a:ln>
        </p:spPr>
        <p:txBody>
          <a:bodyPr spcFirstLastPara="1" wrap="square" lIns="91425" tIns="45700" rIns="91425" bIns="45700" anchor="t" anchorCtr="0">
            <a:noAutofit/>
          </a:bodyPr>
          <a:lstStyle/>
          <a:p>
            <a:pPr marL="228600" indent="-228600">
              <a:buSzPts val="3200"/>
            </a:pPr>
            <a:r>
              <a:rPr lang="en-US" dirty="0"/>
              <a:t>Brownback tax cuts did not lead to economic growth.</a:t>
            </a:r>
          </a:p>
          <a:p>
            <a:pPr marL="685800" lvl="1" indent="-228600">
              <a:buSzPts val="3200"/>
            </a:pPr>
            <a:r>
              <a:rPr lang="en-US" dirty="0"/>
              <a:t>Instead, state disinvested creating challenges with:</a:t>
            </a:r>
          </a:p>
          <a:p>
            <a:pPr marL="1143000" lvl="2" indent="-228600">
              <a:buSzPts val="3200"/>
            </a:pPr>
            <a:r>
              <a:rPr lang="en-US" dirty="0"/>
              <a:t>Antiquated unemployment insurance system</a:t>
            </a:r>
          </a:p>
          <a:p>
            <a:pPr marL="1143000" lvl="2" indent="-228600">
              <a:buSzPts val="3200"/>
            </a:pPr>
            <a:r>
              <a:rPr lang="en-US" dirty="0"/>
              <a:t>Underinvestment in broadband</a:t>
            </a:r>
          </a:p>
          <a:p>
            <a:pPr marL="685800" lvl="1" indent="-228600">
              <a:buSzPts val="3200"/>
            </a:pPr>
            <a:r>
              <a:rPr lang="en-US" dirty="0"/>
              <a:t>While these investments were postponed, the state still needs to do this work.</a:t>
            </a:r>
          </a:p>
          <a:p>
            <a:pPr marL="228600" indent="-228600">
              <a:buSzPts val="3200"/>
            </a:pPr>
            <a:r>
              <a:rPr lang="en-US" dirty="0"/>
              <a:t>CARES, ARPA, Infrastructure means more money coming to the state</a:t>
            </a:r>
          </a:p>
          <a:p>
            <a:pPr marL="685800" lvl="1" indent="-228600">
              <a:buSzPts val="3200"/>
            </a:pPr>
            <a:r>
              <a:rPr lang="en-US" dirty="0"/>
              <a:t>Let’s address our crumbling infrastructure.</a:t>
            </a:r>
          </a:p>
        </p:txBody>
      </p:sp>
    </p:spTree>
    <p:extLst>
      <p:ext uri="{BB962C8B-B14F-4D97-AF65-F5344CB8AC3E}">
        <p14:creationId xmlns:p14="http://schemas.microsoft.com/office/powerpoint/2010/main" val="15475520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1"/>
          <p:cNvSpPr txBox="1">
            <a:spLocks noGrp="1"/>
          </p:cNvSpPr>
          <p:nvPr>
            <p:ph type="title"/>
          </p:nvPr>
        </p:nvSpPr>
        <p:spPr>
          <a:xfrm>
            <a:off x="436381" y="333895"/>
            <a:ext cx="11319238" cy="67326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D8E2F3"/>
              </a:buClr>
              <a:buSzPts val="3600"/>
              <a:buFont typeface="Arial"/>
              <a:buNone/>
            </a:pPr>
            <a:r>
              <a:rPr lang="en-US" dirty="0"/>
              <a:t>Parting Thoughts</a:t>
            </a:r>
            <a:endParaRPr dirty="0"/>
          </a:p>
        </p:txBody>
      </p:sp>
      <p:sp>
        <p:nvSpPr>
          <p:cNvPr id="185" name="Google Shape;185;p31"/>
          <p:cNvSpPr txBox="1">
            <a:spLocks noGrp="1"/>
          </p:cNvSpPr>
          <p:nvPr>
            <p:ph type="body" idx="1"/>
          </p:nvPr>
        </p:nvSpPr>
        <p:spPr>
          <a:xfrm>
            <a:off x="841513" y="1463065"/>
            <a:ext cx="10508974" cy="4517128"/>
          </a:xfrm>
          <a:prstGeom prst="rect">
            <a:avLst/>
          </a:prstGeom>
          <a:noFill/>
          <a:ln>
            <a:noFill/>
          </a:ln>
        </p:spPr>
        <p:txBody>
          <a:bodyPr spcFirstLastPara="1" wrap="square" lIns="91425" tIns="45700" rIns="91425" bIns="45700" anchor="t" anchorCtr="0">
            <a:noAutofit/>
          </a:bodyPr>
          <a:lstStyle/>
          <a:p>
            <a:pPr marL="228600" indent="-228600">
              <a:buSzPts val="3200"/>
            </a:pPr>
            <a:r>
              <a:rPr lang="en-US" dirty="0"/>
              <a:t>COVID is not over.  Goldman Sachs cut their forecast because of Omicron.  </a:t>
            </a:r>
          </a:p>
          <a:p>
            <a:pPr marL="685800" lvl="1" indent="-228600">
              <a:buSzPts val="3200"/>
            </a:pPr>
            <a:r>
              <a:rPr lang="en-US" dirty="0"/>
              <a:t>Health policy is good economic policy.  </a:t>
            </a:r>
          </a:p>
          <a:p>
            <a:pPr marL="685800" lvl="1" indent="-228600">
              <a:buSzPts val="3200"/>
            </a:pPr>
            <a:r>
              <a:rPr lang="en-US" dirty="0"/>
              <a:t>Or as UCLA indicated, the pandemic owns the recovery.</a:t>
            </a:r>
          </a:p>
        </p:txBody>
      </p:sp>
    </p:spTree>
    <p:extLst>
      <p:ext uri="{BB962C8B-B14F-4D97-AF65-F5344CB8AC3E}">
        <p14:creationId xmlns:p14="http://schemas.microsoft.com/office/powerpoint/2010/main" val="14810299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82"/>
          <p:cNvSpPr txBox="1">
            <a:spLocks noGrp="1"/>
          </p:cNvSpPr>
          <p:nvPr>
            <p:ph type="title"/>
          </p:nvPr>
        </p:nvSpPr>
        <p:spPr>
          <a:xfrm>
            <a:off x="765313" y="354784"/>
            <a:ext cx="10776923" cy="67326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D8E2F3"/>
              </a:buClr>
              <a:buSzPts val="3600"/>
              <a:buFont typeface="Arial"/>
              <a:buNone/>
            </a:pPr>
            <a:r>
              <a:rPr lang="en-US"/>
              <a:t>Thank You!</a:t>
            </a:r>
            <a:endParaRPr/>
          </a:p>
        </p:txBody>
      </p:sp>
      <p:pic>
        <p:nvPicPr>
          <p:cNvPr id="575" name="Google Shape;575;p82"/>
          <p:cNvPicPr preferRelativeResize="0">
            <a:picLocks noGrp="1"/>
          </p:cNvPicPr>
          <p:nvPr>
            <p:ph type="body" idx="1"/>
          </p:nvPr>
        </p:nvPicPr>
        <p:blipFill rotWithShape="1">
          <a:blip r:embed="rId3">
            <a:alphaModFix/>
          </a:blip>
          <a:srcRect/>
          <a:stretch/>
        </p:blipFill>
        <p:spPr>
          <a:xfrm>
            <a:off x="3483020" y="1234416"/>
            <a:ext cx="5341507" cy="4980955"/>
          </a:xfrm>
          <a:prstGeom prst="rect">
            <a:avLst/>
          </a:prstGeom>
          <a:noFill/>
          <a:ln>
            <a:noFill/>
          </a:ln>
        </p:spPr>
      </p:pic>
      <p:sp>
        <p:nvSpPr>
          <p:cNvPr id="576" name="Google Shape;576;p82"/>
          <p:cNvSpPr txBox="1"/>
          <p:nvPr/>
        </p:nvSpPr>
        <p:spPr>
          <a:xfrm>
            <a:off x="4707466" y="4978400"/>
            <a:ext cx="1162756"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Baumans"/>
                <a:ea typeface="Baumans"/>
                <a:cs typeface="Baumans"/>
                <a:sym typeface="Baumans"/>
              </a:rPr>
              <a:t>Danke</a:t>
            </a:r>
            <a:endParaRPr sz="2400">
              <a:solidFill>
                <a:schemeClr val="dk1"/>
              </a:solidFill>
              <a:latin typeface="Baumans"/>
              <a:ea typeface="Baumans"/>
              <a:cs typeface="Baumans"/>
              <a:sym typeface="Baumans"/>
            </a:endParaRPr>
          </a:p>
        </p:txBody>
      </p:sp>
    </p:spTree>
    <p:extLst>
      <p:ext uri="{BB962C8B-B14F-4D97-AF65-F5344CB8AC3E}">
        <p14:creationId xmlns:p14="http://schemas.microsoft.com/office/powerpoint/2010/main" val="103066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6000"/>
              <a:buFont typeface="Arial"/>
              <a:buNone/>
            </a:pPr>
            <a:r>
              <a:rPr lang="en-US" dirty="0">
                <a:solidFill>
                  <a:srgbClr val="1F3864"/>
                </a:solidFill>
              </a:rPr>
              <a:t>The Recovery Continues</a:t>
            </a:r>
            <a:endParaRPr dirty="0"/>
          </a:p>
        </p:txBody>
      </p:sp>
      <p:sp>
        <p:nvSpPr>
          <p:cNvPr id="259" name="Google Shape;259;p4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endParaRPr dirty="0"/>
          </a:p>
          <a:p>
            <a:pPr marL="0" lvl="0" indent="0" algn="ctr" rtl="0">
              <a:lnSpc>
                <a:spcPct val="90000"/>
              </a:lnSpc>
              <a:spcBef>
                <a:spcPts val="1000"/>
              </a:spcBef>
              <a:spcAft>
                <a:spcPts val="0"/>
              </a:spcAft>
              <a:buClr>
                <a:schemeClr val="dk1"/>
              </a:buClr>
              <a:buSzPts val="3200"/>
              <a:buNone/>
            </a:pPr>
            <a:r>
              <a:rPr lang="en-US" sz="3200" dirty="0"/>
              <a:t>A Strengthening Recovery</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213C-65D4-4947-9924-9A63CAC8D529}"/>
              </a:ext>
            </a:extLst>
          </p:cNvPr>
          <p:cNvSpPr>
            <a:spLocks noGrp="1"/>
          </p:cNvSpPr>
          <p:nvPr>
            <p:ph type="title"/>
          </p:nvPr>
        </p:nvSpPr>
        <p:spPr>
          <a:xfrm>
            <a:off x="357052" y="333418"/>
            <a:ext cx="11477896" cy="673261"/>
          </a:xfrm>
        </p:spPr>
        <p:txBody>
          <a:bodyPr anchor="ctr">
            <a:normAutofit/>
          </a:bodyPr>
          <a:lstStyle/>
          <a:p>
            <a:r>
              <a:rPr lang="en-US" dirty="0"/>
              <a:t>The Stock Market has Soared</a:t>
            </a:r>
          </a:p>
        </p:txBody>
      </p:sp>
      <p:sp>
        <p:nvSpPr>
          <p:cNvPr id="3" name="Content Placeholder 2">
            <a:extLst>
              <a:ext uri="{FF2B5EF4-FFF2-40B4-BE49-F238E27FC236}">
                <a16:creationId xmlns:a16="http://schemas.microsoft.com/office/drawing/2014/main" id="{5736857B-CEE1-BF41-B87A-18E8EDFD16EC}"/>
              </a:ext>
            </a:extLst>
          </p:cNvPr>
          <p:cNvSpPr>
            <a:spLocks noGrp="1"/>
          </p:cNvSpPr>
          <p:nvPr>
            <p:ph sz="half" idx="2"/>
          </p:nvPr>
        </p:nvSpPr>
        <p:spPr>
          <a:xfrm>
            <a:off x="6770429" y="1405995"/>
            <a:ext cx="5181600" cy="4351338"/>
          </a:xfrm>
        </p:spPr>
        <p:txBody>
          <a:bodyPr>
            <a:normAutofit/>
          </a:bodyPr>
          <a:lstStyle/>
          <a:p>
            <a:pPr fontAlgn="base"/>
            <a:r>
              <a:rPr lang="en-US" sz="2800" dirty="0"/>
              <a:t>Dow Jones Industrial Average is up 17% since January, 2020.</a:t>
            </a:r>
          </a:p>
          <a:p>
            <a:pPr fontAlgn="base"/>
            <a:r>
              <a:rPr lang="en-US" sz="2800" dirty="0"/>
              <a:t>NASDAQ is up 19%.</a:t>
            </a:r>
          </a:p>
          <a:p>
            <a:pPr fontAlgn="base"/>
            <a:r>
              <a:rPr lang="en-US" sz="2800" dirty="0"/>
              <a:t>Retirement portfolios are flush.</a:t>
            </a:r>
          </a:p>
          <a:p>
            <a:pPr lvl="1"/>
            <a:endParaRPr lang="en-US" dirty="0"/>
          </a:p>
          <a:p>
            <a:endParaRPr lang="en-US" sz="2700" dirty="0"/>
          </a:p>
          <a:p>
            <a:endParaRPr lang="en-US" sz="2700" dirty="0"/>
          </a:p>
        </p:txBody>
      </p:sp>
      <p:sp>
        <p:nvSpPr>
          <p:cNvPr id="4" name="TextBox 3">
            <a:extLst>
              <a:ext uri="{FF2B5EF4-FFF2-40B4-BE49-F238E27FC236}">
                <a16:creationId xmlns:a16="http://schemas.microsoft.com/office/drawing/2014/main" id="{222A3EFF-BB63-B049-A0F3-A699DCCEBE4E}"/>
              </a:ext>
            </a:extLst>
          </p:cNvPr>
          <p:cNvSpPr txBox="1"/>
          <p:nvPr/>
        </p:nvSpPr>
        <p:spPr>
          <a:xfrm>
            <a:off x="3180681" y="6443105"/>
            <a:ext cx="2053767" cy="246221"/>
          </a:xfrm>
          <a:prstGeom prst="rect">
            <a:avLst/>
          </a:prstGeom>
          <a:noFill/>
        </p:spPr>
        <p:txBody>
          <a:bodyPr wrap="none" rtlCol="0">
            <a:spAutoFit/>
          </a:bodyPr>
          <a:lstStyle/>
          <a:p>
            <a:r>
              <a:rPr lang="en-US" sz="1000" dirty="0"/>
              <a:t>Source: https://</a:t>
            </a:r>
            <a:r>
              <a:rPr lang="en-US" sz="1000" dirty="0" err="1"/>
              <a:t>fred.stlouisfed.org</a:t>
            </a:r>
            <a:endParaRPr lang="en-US" sz="1000" dirty="0"/>
          </a:p>
        </p:txBody>
      </p:sp>
      <p:sp>
        <p:nvSpPr>
          <p:cNvPr id="5" name="Rectangle 4">
            <a:extLst>
              <a:ext uri="{FF2B5EF4-FFF2-40B4-BE49-F238E27FC236}">
                <a16:creationId xmlns:a16="http://schemas.microsoft.com/office/drawing/2014/main" id="{2ECCDBA3-F9BC-364B-A3FD-9C3047E3B674}"/>
              </a:ext>
            </a:extLst>
          </p:cNvPr>
          <p:cNvSpPr/>
          <p:nvPr/>
        </p:nvSpPr>
        <p:spPr>
          <a:xfrm>
            <a:off x="5978820" y="3275112"/>
            <a:ext cx="234360" cy="307777"/>
          </a:xfrm>
          <a:prstGeom prst="rect">
            <a:avLst/>
          </a:prstGeom>
        </p:spPr>
        <p:txBody>
          <a:bodyPr wrap="none">
            <a:spAutoFit/>
          </a:bodyPr>
          <a:lstStyle/>
          <a:p>
            <a:r>
              <a:rPr lang="en-US"/>
              <a:t> </a:t>
            </a:r>
          </a:p>
        </p:txBody>
      </p:sp>
      <p:sp>
        <p:nvSpPr>
          <p:cNvPr id="8" name="Google Shape;35;p6">
            <a:extLst>
              <a:ext uri="{FF2B5EF4-FFF2-40B4-BE49-F238E27FC236}">
                <a16:creationId xmlns:a16="http://schemas.microsoft.com/office/drawing/2014/main" id="{9AA70679-E6CF-AF4A-8B96-F66DAF8553A1}"/>
              </a:ext>
            </a:extLst>
          </p:cNvPr>
          <p:cNvSpPr txBox="1"/>
          <p:nvPr/>
        </p:nvSpPr>
        <p:spPr>
          <a:xfrm>
            <a:off x="300630" y="6444476"/>
            <a:ext cx="2229649"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200">
                <a:solidFill>
                  <a:srgbClr val="2F5496"/>
                </a:solidFill>
                <a:latin typeface="Arial"/>
                <a:ea typeface="Arial"/>
                <a:cs typeface="Arial"/>
                <a:sym typeface="Arial"/>
              </a:rPr>
              <a:t>9</a:t>
            </a:fld>
            <a:r>
              <a:rPr lang="en-US" sz="1200" dirty="0">
                <a:solidFill>
                  <a:srgbClr val="2F5496"/>
                </a:solidFill>
                <a:latin typeface="Arial"/>
                <a:ea typeface="Arial"/>
                <a:cs typeface="Arial"/>
                <a:sym typeface="Arial"/>
              </a:rPr>
              <a:t>     </a:t>
            </a:r>
            <a:r>
              <a:rPr lang="en-US" sz="1200" dirty="0">
                <a:solidFill>
                  <a:schemeClr val="dk1"/>
                </a:solidFill>
                <a:latin typeface="Calibri"/>
                <a:ea typeface="Calibri"/>
                <a:cs typeface="Calibri"/>
                <a:sym typeface="Calibri"/>
              </a:rPr>
              <a:t> </a:t>
            </a:r>
            <a:r>
              <a:rPr lang="en-US" sz="1200" dirty="0">
                <a:solidFill>
                  <a:srgbClr val="2F5496"/>
                </a:solidFill>
                <a:latin typeface="Arial"/>
                <a:ea typeface="Arial"/>
                <a:cs typeface="Arial"/>
                <a:sym typeface="Arial"/>
              </a:rPr>
              <a:t>Donna K. Ginther, PhD </a:t>
            </a:r>
            <a:endParaRPr dirty="0"/>
          </a:p>
        </p:txBody>
      </p:sp>
      <p:pic>
        <p:nvPicPr>
          <p:cNvPr id="6" name="Picture 5"/>
          <p:cNvPicPr>
            <a:picLocks noChangeAspect="1"/>
          </p:cNvPicPr>
          <p:nvPr/>
        </p:nvPicPr>
        <p:blipFill>
          <a:blip r:embed="rId2"/>
          <a:stretch>
            <a:fillRect/>
          </a:stretch>
        </p:blipFill>
        <p:spPr>
          <a:xfrm>
            <a:off x="0" y="1196802"/>
            <a:ext cx="6859008" cy="4623706"/>
          </a:xfrm>
          <a:prstGeom prst="rect">
            <a:avLst/>
          </a:prstGeom>
        </p:spPr>
      </p:pic>
    </p:spTree>
    <p:extLst>
      <p:ext uri="{BB962C8B-B14F-4D97-AF65-F5344CB8AC3E}">
        <p14:creationId xmlns:p14="http://schemas.microsoft.com/office/powerpoint/2010/main" val="2628822073"/>
      </p:ext>
    </p:extLst>
  </p:cSld>
  <p:clrMapOvr>
    <a:masterClrMapping/>
  </p:clrMapOvr>
</p:sld>
</file>

<file path=ppt/theme/theme1.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satMod val="105000"/>
              <a:lumMod val="110000"/>
              <a:tint val="67000"/>
            </a:schemeClr>
          </a:gs>
          <a:gs pos="50000">
            <a:schemeClr val="phClr">
              <a:satMod val="103000"/>
              <a:lumMod val="105000"/>
              <a:tint val="73000"/>
            </a:schemeClr>
          </a:gs>
          <a:gs pos="100000">
            <a:schemeClr val="phClr">
              <a:satMod val="109000"/>
              <a:lumMod val="105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satMod val="120000"/>
              <a:lumMod val="99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satMod val="150000"/>
              <a:lumMod val="102000"/>
              <a:tint val="93000"/>
              <a:shade val="98000"/>
            </a:schemeClr>
          </a:gs>
          <a:gs pos="50000">
            <a:schemeClr val="phClr">
              <a:satMod val="130000"/>
              <a:lumMod val="103000"/>
              <a:tint val="98000"/>
              <a:shade val="90000"/>
            </a:schemeClr>
          </a:gs>
          <a:gs pos="100000">
            <a:schemeClr val="phClr">
              <a:satMod val="120000"/>
              <a:shade val="63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5117</TotalTime>
  <Words>3420</Words>
  <Application>Microsoft Macintosh PowerPoint</Application>
  <PresentationFormat>Widescreen</PresentationFormat>
  <Paragraphs>419</Paragraphs>
  <Slides>73</Slides>
  <Notes>43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73</vt:i4>
      </vt:variant>
    </vt:vector>
  </HeadingPairs>
  <TitlesOfParts>
    <vt:vector size="79" baseType="lpstr">
      <vt:lpstr>Arial</vt:lpstr>
      <vt:lpstr>Baumans</vt:lpstr>
      <vt:lpstr>Calibri</vt:lpstr>
      <vt:lpstr>Times</vt:lpstr>
      <vt:lpstr>Custom Design</vt:lpstr>
      <vt:lpstr>7_Custom Design</vt:lpstr>
      <vt:lpstr>PowerPoint Presentation</vt:lpstr>
      <vt:lpstr>Overview</vt:lpstr>
      <vt:lpstr>Kansas Daily Cases Are Increasing</vt:lpstr>
      <vt:lpstr>Average Daily Case Rates by County</vt:lpstr>
      <vt:lpstr>Covid Vaccines per 1,000 People per County</vt:lpstr>
      <vt:lpstr>We Are in the Fourth (Tidal) Wave</vt:lpstr>
      <vt:lpstr>A Race Between Vaccine Boosters &amp; Omicron</vt:lpstr>
      <vt:lpstr>The Recovery Continues</vt:lpstr>
      <vt:lpstr>The Stock Market has Soared</vt:lpstr>
      <vt:lpstr>Industrial Production &amp; Retail Sales in November</vt:lpstr>
      <vt:lpstr>US &amp; Kansas Gross Domestic Product </vt:lpstr>
      <vt:lpstr>Kansas Consumption is Increasing</vt:lpstr>
      <vt:lpstr>Employment</vt:lpstr>
      <vt:lpstr>Employment &amp; Unemployment in November 2021</vt:lpstr>
      <vt:lpstr>Employment in Kansas and US  Compared to a Year Ago </vt:lpstr>
      <vt:lpstr>Initial Claims are Trending Down</vt:lpstr>
      <vt:lpstr>October Kansas Unemployment Rate 3.9%</vt:lpstr>
      <vt:lpstr>Initial Claims by County</vt:lpstr>
      <vt:lpstr>Job Postings Have Increased</vt:lpstr>
      <vt:lpstr>Job Openings Outnumber Unemployment Claims</vt:lpstr>
      <vt:lpstr>Kansas and US Household Comparison October 11</vt:lpstr>
      <vt:lpstr>Inflation is Increasing</vt:lpstr>
      <vt:lpstr>Inflation has Increased</vt:lpstr>
      <vt:lpstr>Food and Shelter are Driving Inflation</vt:lpstr>
      <vt:lpstr>The Price of Meat is Climbing</vt:lpstr>
      <vt:lpstr>Is Inflation Transitory or Permanent? </vt:lpstr>
      <vt:lpstr>The Recovery is Progressing</vt:lpstr>
      <vt:lpstr>We have surpassed pre-pandemic growth as of Q2 2021</vt:lpstr>
      <vt:lpstr>Employment will Take Longer to Recover</vt:lpstr>
      <vt:lpstr>Inflation will Taper Off</vt:lpstr>
      <vt:lpstr>Threats to the Recovery</vt:lpstr>
      <vt:lpstr>Tax Council Report </vt:lpstr>
      <vt:lpstr>Goals of the Tax Reform Council</vt:lpstr>
      <vt:lpstr>The Three-Legged Stool</vt:lpstr>
      <vt:lpstr>Recently one of these legs is longer than the other</vt:lpstr>
      <vt:lpstr>Kansas Tax Revenue as a Share of Personal Income</vt:lpstr>
      <vt:lpstr>Hypothetical Taxpayers </vt:lpstr>
      <vt:lpstr>Hypothetical Taxpayers</vt:lpstr>
      <vt:lpstr>Hypothetical Taxpayers</vt:lpstr>
      <vt:lpstr>Key assumptions about households</vt:lpstr>
      <vt:lpstr>How taxes were calculated</vt:lpstr>
      <vt:lpstr>Sales Taxes </vt:lpstr>
      <vt:lpstr>In 2019, Kansas was more reliant on Sales Taxes</vt:lpstr>
      <vt:lpstr>State Sales Tax Per Capita</vt:lpstr>
      <vt:lpstr>State Sales Tax Revenue as a Share  of Personal Income</vt:lpstr>
      <vt:lpstr>Regressivity of Kansas Sales Taxes</vt:lpstr>
      <vt:lpstr>Kansas Local Sales Tax Rates Vary by County</vt:lpstr>
      <vt:lpstr>Combined State and Local Sales Taxes Paid by Location</vt:lpstr>
      <vt:lpstr>Kansas is one of a handful of states that taxes food</vt:lpstr>
      <vt:lpstr>Hypothetical Taxpayer Food Sales Tax Incidence— 4 Person Household</vt:lpstr>
      <vt:lpstr>Food Taxes and Food Insecurity</vt:lpstr>
      <vt:lpstr>Income Taxes </vt:lpstr>
      <vt:lpstr>Income Tax Per Capita</vt:lpstr>
      <vt:lpstr>Income Tax Revenue as a Share of Personal Income</vt:lpstr>
      <vt:lpstr>Income Taxes Are Progressive</vt:lpstr>
      <vt:lpstr>Distribution of Individual Income Taxes TY 2020</vt:lpstr>
      <vt:lpstr>Federal and State Income Tax Paid by Hypothetical Households</vt:lpstr>
      <vt:lpstr>Distribution of Corporate Income Taxes TY 2020</vt:lpstr>
      <vt:lpstr>Senate Bill 50</vt:lpstr>
      <vt:lpstr>Who Benefits from Itemization?</vt:lpstr>
      <vt:lpstr>Who Benefits from Itemization?</vt:lpstr>
      <vt:lpstr>Property Taxes </vt:lpstr>
      <vt:lpstr>Property Taxes</vt:lpstr>
      <vt:lpstr>Property Taxes</vt:lpstr>
      <vt:lpstr>Home Values, Mill Levies, and Property Taxes by Location</vt:lpstr>
      <vt:lpstr>Home Values, Mill Levies, and Property Taxes by Location</vt:lpstr>
      <vt:lpstr>Residential Property Tax as a Percentage of Income for a Family of Four</vt:lpstr>
      <vt:lpstr>Housing Prices are Rising This Year</vt:lpstr>
      <vt:lpstr>Property Tax Subcommittee Recommendations</vt:lpstr>
      <vt:lpstr>Parting Thoughts</vt:lpstr>
      <vt:lpstr>Parting Thoughts</vt:lpstr>
      <vt:lpstr>Parting Thoughts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Becker, Thomas</dc:creator>
  <cp:lastModifiedBy>Ginther, Donna K</cp:lastModifiedBy>
  <cp:revision>311</cp:revision>
  <cp:lastPrinted>2021-12-17T06:41:38Z</cp:lastPrinted>
  <dcterms:modified xsi:type="dcterms:W3CDTF">2021-12-17T15:54:48Z</dcterms:modified>
</cp:coreProperties>
</file>