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7" r:id="rId2"/>
    <p:sldId id="318" r:id="rId3"/>
    <p:sldId id="324" r:id="rId4"/>
    <p:sldId id="319" r:id="rId5"/>
    <p:sldId id="320" r:id="rId6"/>
    <p:sldId id="321" r:id="rId7"/>
    <p:sldId id="322" r:id="rId8"/>
    <p:sldId id="325" r:id="rId9"/>
    <p:sldId id="326" r:id="rId10"/>
    <p:sldId id="327" r:id="rId11"/>
    <p:sldId id="330" r:id="rId12"/>
    <p:sldId id="329" r:id="rId13"/>
    <p:sldId id="328" r:id="rId14"/>
    <p:sldId id="332" r:id="rId15"/>
    <p:sldId id="331" r:id="rId16"/>
    <p:sldId id="333" r:id="rId17"/>
    <p:sldId id="323" r:id="rId18"/>
    <p:sldId id="334" r:id="rId19"/>
    <p:sldId id="337" r:id="rId20"/>
    <p:sldId id="335" r:id="rId21"/>
    <p:sldId id="336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3406822-BA39-DB45-9754-FE7CF38BCAFC}">
          <p14:sldIdLst>
            <p14:sldId id="317"/>
            <p14:sldId id="318"/>
            <p14:sldId id="324"/>
            <p14:sldId id="319"/>
            <p14:sldId id="320"/>
            <p14:sldId id="321"/>
            <p14:sldId id="322"/>
            <p14:sldId id="325"/>
            <p14:sldId id="326"/>
            <p14:sldId id="327"/>
            <p14:sldId id="330"/>
            <p14:sldId id="329"/>
            <p14:sldId id="328"/>
            <p14:sldId id="332"/>
            <p14:sldId id="331"/>
            <p14:sldId id="333"/>
            <p14:sldId id="323"/>
            <p14:sldId id="334"/>
            <p14:sldId id="337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eben, Kim" initials="RK" lastIdx="1" clrIdx="0">
    <p:extLst>
      <p:ext uri="{19B8F6BF-5375-455C-9EA6-DF929625EA0E}">
        <p15:presenceInfo xmlns:p15="http://schemas.microsoft.com/office/powerpoint/2012/main" userId="S::KRueben@urban.org::5b3894b7-d284-471d-98bd-dcbdffcd8bf0" providerId="AD"/>
      </p:ext>
    </p:extLst>
  </p:cmAuthor>
  <p:cmAuthor id="2" name="Auxier, Richard" initials="AR" lastIdx="1" clrIdx="1">
    <p:extLst>
      <p:ext uri="{19B8F6BF-5375-455C-9EA6-DF929625EA0E}">
        <p15:presenceInfo xmlns:p15="http://schemas.microsoft.com/office/powerpoint/2012/main" userId="S::RAuxier@urban.org::f2053374-4c97-405a-a699-e7afb91e7c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4D1"/>
    <a:srgbClr val="008AB1"/>
    <a:srgbClr val="009BC0"/>
    <a:srgbClr val="4F636B"/>
    <a:srgbClr val="175A92"/>
    <a:srgbClr val="534F51"/>
    <a:srgbClr val="B7B6B8"/>
    <a:srgbClr val="F0BA1B"/>
    <a:srgbClr val="F7F6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8"/>
    <p:restoredTop sz="95294" autoAdjust="0"/>
  </p:normalViewPr>
  <p:slideViewPr>
    <p:cSldViewPr snapToGrid="0" snapToObjects="1" showGuides="1">
      <p:cViewPr varScale="1">
        <p:scale>
          <a:sx n="68" d="100"/>
          <a:sy n="68" d="100"/>
        </p:scale>
        <p:origin x="7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302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5E4EA1-A99D-B048-BA0C-79C029FED16D}" type="datetimeFigureOut"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29975D-F705-A745-832F-2C52B79643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3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341F68-DADF-2547-A6B4-F95624CB91F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910B79-A433-044A-A8FC-6C2E1104D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0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10B79-A433-044A-A8FC-6C2E1104D2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45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10B79-A433-044A-A8FC-6C2E1104D2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9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277600" y="228783"/>
            <a:ext cx="914400" cy="803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71948" y="2857024"/>
            <a:ext cx="11262852" cy="1615827"/>
          </a:xfrm>
        </p:spPr>
        <p:txBody>
          <a:bodyPr wrap="square" bIns="91440" anchor="b" anchorCtr="0">
            <a:sp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4800" b="1" i="0" baseline="0">
                <a:solidFill>
                  <a:schemeClr val="accent1"/>
                </a:solidFill>
                <a:latin typeface="Avenir LT Pro 55 Roman" charset="0"/>
                <a:ea typeface="Avenir LT Pro 55 Roman" charset="0"/>
                <a:cs typeface="Avenir LT Pro 55 Roman" charset="0"/>
              </a:defRPr>
            </a:lvl1pPr>
          </a:lstStyle>
          <a:p>
            <a:r>
              <a:rPr lang="en-US" dirty="0"/>
              <a:t>Title of presentation here.</a:t>
            </a:r>
            <a:br>
              <a:rPr lang="en-US" dirty="0"/>
            </a:br>
            <a:r>
              <a:rPr lang="en-US" dirty="0"/>
              <a:t>Second line if needed.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5" y="425378"/>
            <a:ext cx="3869436" cy="115976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472851"/>
            <a:ext cx="11277600" cy="58477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/>
            </a:lvl1pPr>
          </a:lstStyle>
          <a:p>
            <a:r>
              <a:rPr lang="en-US" sz="3200" dirty="0"/>
              <a:t>Subtitle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71487" y="5827713"/>
            <a:ext cx="11319825" cy="338554"/>
          </a:xfrm>
        </p:spPr>
        <p:txBody>
          <a:bodyPr>
            <a:spAutoFit/>
          </a:bodyPr>
          <a:lstStyle>
            <a:lvl1pPr marL="0" indent="0">
              <a:buNone/>
              <a:defRPr sz="1600" baseline="0">
                <a:latin typeface="Avenir LT Pro 55 Roman" charset="0"/>
                <a:ea typeface="Avenir LT Pro 55 Roman" charset="0"/>
                <a:cs typeface="Avenir LT Pro 55 Roman" charset="0"/>
              </a:defRPr>
            </a:lvl1pPr>
          </a:lstStyle>
          <a:p>
            <a:pPr lvl="0"/>
            <a:r>
              <a:rPr lang="en-US" dirty="0"/>
              <a:t>Date and Presenter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WWW.TAXPOLICYCENTER.ORG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WWW.TAXPOLICYCENTER.ORG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0" tIns="0" rIns="0" bIns="91440"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1690688"/>
            <a:ext cx="9601200" cy="4367212"/>
          </a:xfrm>
        </p:spPr>
        <p:txBody>
          <a:bodyPr tIns="182880" bIns="9144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 marL="1143000" indent="-228600">
              <a:buFont typeface="LucidaGrande" charset="0"/>
              <a:buChar char="▫"/>
              <a:defRPr i="1">
                <a:latin typeface="+mn-lt"/>
              </a:defRPr>
            </a:lvl3pPr>
            <a:lvl4pPr marL="1600200" indent="-228600">
              <a:buFont typeface="LucidaGrande" charset="0"/>
              <a:buChar char="▫"/>
              <a:defRPr i="1">
                <a:latin typeface="+mn-lt"/>
              </a:defRPr>
            </a:lvl4pPr>
            <a:lvl5pPr marL="2057400" indent="-228600">
              <a:buFont typeface="LucidaGrande" charset="0"/>
              <a:buChar char="▫"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215215"/>
            <a:ext cx="12192000" cy="0"/>
          </a:xfrm>
          <a:prstGeom prst="line">
            <a:avLst/>
          </a:prstGeom>
          <a:ln w="3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WWW.TAXPOLICYCENTER.ORG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3657600" cy="5524500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200">
                <a:latin typeface="+mn-lt"/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716966" y="533400"/>
            <a:ext cx="7017834" cy="55245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265861" y="812181"/>
            <a:ext cx="5908591" cy="4987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420465"/>
            <a:ext cx="4114800" cy="2958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WWW.TAXPOLICYCENTER.ORG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3657600" cy="5524500"/>
          </a:xfrm>
        </p:spPr>
        <p:txBody>
          <a:bodyPr wrap="square" lIns="0" tIns="0" rIns="0" bIns="0" anchor="ctr" anchorCtr="0">
            <a:noAutofit/>
          </a:bodyPr>
          <a:lstStyle>
            <a:lvl1pPr marL="228600" indent="-228600">
              <a:lnSpc>
                <a:spcPct val="100000"/>
              </a:lnSpc>
              <a:buFont typeface="Wingdings" charset="2"/>
              <a:buChar char="§"/>
              <a:defRPr sz="2200">
                <a:latin typeface="+mn-lt"/>
              </a:defRPr>
            </a:lvl1pPr>
            <a:lvl2pPr marL="685800" indent="-228600">
              <a:lnSpc>
                <a:spcPct val="100000"/>
              </a:lnSpc>
              <a:buFont typeface="Wingdings" charset="2"/>
              <a:buChar char="§"/>
              <a:defRPr sz="2000">
                <a:latin typeface="+mn-lt"/>
              </a:defRPr>
            </a:lvl2pPr>
            <a:lvl3pPr marL="1143000" indent="-228600">
              <a:lnSpc>
                <a:spcPct val="100000"/>
              </a:lnSpc>
              <a:buFont typeface="Wingdings" charset="2"/>
              <a:buChar char="§"/>
              <a:defRPr>
                <a:latin typeface="+mn-lt"/>
              </a:defRPr>
            </a:lvl3pPr>
            <a:lvl4pPr marL="1600200" indent="-228600">
              <a:lnSpc>
                <a:spcPct val="100000"/>
              </a:lnSpc>
              <a:buFont typeface="Wingdings" charset="2"/>
              <a:buChar char="§"/>
              <a:defRPr>
                <a:latin typeface="+mn-lt"/>
              </a:defRPr>
            </a:lvl4pPr>
            <a:lvl5pPr marL="2057400" indent="-228600">
              <a:lnSpc>
                <a:spcPct val="100000"/>
              </a:lnSpc>
              <a:buFont typeface="Wingdings" charset="2"/>
              <a:buChar char="§"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716966" y="533400"/>
            <a:ext cx="7017834" cy="552450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265861" y="812181"/>
            <a:ext cx="5908591" cy="4987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WWW.TAXPOLICYCENTER.ORG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ue">
    <p:bg>
      <p:bgPr>
        <a:gradFill>
          <a:gsLst>
            <a:gs pos="0">
              <a:srgbClr val="175A92"/>
            </a:gs>
            <a:gs pos="97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alpha val="10000"/>
            </a:schemeClr>
          </a:solidFill>
        </p:spPr>
        <p:txBody>
          <a:bodyPr/>
          <a:lstStyle>
            <a:lvl1pPr>
              <a:defRPr b="0">
                <a:ln>
                  <a:solidFill>
                    <a:schemeClr val="bg1"/>
                  </a:solidFill>
                </a:ln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81200"/>
            <a:ext cx="11277600" cy="2895600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2">
                    <a:alpha val="50000"/>
                  </a:schemeClr>
                </a:solidFill>
              </a:defRPr>
            </a:lvl1pPr>
          </a:lstStyle>
          <a:p>
            <a:r>
              <a:rPr lang="en-US"/>
              <a:t>WWW.TAXPOLICYCENTER.ORG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entered">
    <p:bg>
      <p:bgPr>
        <a:gradFill>
          <a:gsLst>
            <a:gs pos="0">
              <a:srgbClr val="4F636B"/>
            </a:gs>
            <a:gs pos="97000">
              <a:schemeClr val="tx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alpha val="10000"/>
            </a:schemeClr>
          </a:solidFill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81200"/>
            <a:ext cx="11277600" cy="2895600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2">
                    <a:alpha val="50000"/>
                  </a:schemeClr>
                </a:solidFill>
              </a:defRPr>
            </a:lvl1pPr>
          </a:lstStyle>
          <a:p>
            <a:r>
              <a:rPr lang="en-US"/>
              <a:t>WWW.TAXPOLICYCENTER.ORG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WWW.TAXPOLICYCENTER.ORG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11277600" cy="115728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2322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4"/>
          </p:nvPr>
        </p:nvSpPr>
        <p:spPr>
          <a:xfrm>
            <a:off x="11471273" y="6394449"/>
            <a:ext cx="320040" cy="3200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lIns="45720" tIns="45720" rIns="45720" bIns="45720" rtlCol="0" anchor="ctr">
            <a:noAutofit/>
          </a:bodyPr>
          <a:lstStyle>
            <a:lvl1pPr algn="ctr">
              <a:defRPr sz="900">
                <a:solidFill>
                  <a:schemeClr val="accent1"/>
                </a:solidFill>
                <a:latin typeface="+mn-lt"/>
                <a:ea typeface="Lato" charset="0"/>
                <a:cs typeface="Lato" charset="0"/>
              </a:defRPr>
            </a:lvl1pPr>
          </a:lstStyle>
          <a:p>
            <a:fld id="{B68F88C8-0A9A-DA43-95C8-7FE161A053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0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877" y="265566"/>
            <a:ext cx="653845" cy="558220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457200" y="6469662"/>
            <a:ext cx="41148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 spc="1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WWW.TAXPOLICYCENTER.ORG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4" r:id="rId3"/>
    <p:sldLayoutId id="2147483658" r:id="rId4"/>
    <p:sldLayoutId id="2147483656" r:id="rId5"/>
    <p:sldLayoutId id="2147483650" r:id="rId6"/>
    <p:sldLayoutId id="2147483657" r:id="rId7"/>
    <p:sldLayoutId id="2147483674" r:id="rId8"/>
    <p:sldLayoutId id="2147483655" r:id="rId9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Avenir LT Pro 55 Roman" charset="0"/>
          <a:ea typeface="Avenir LT Pro 55 Roman" charset="0"/>
          <a:cs typeface="Avenir LT Pro 55 Roman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4"/>
        </a:buClr>
        <a:buFont typeface="Wingdings" charset="2"/>
        <a:buChar char="§"/>
        <a:defRPr sz="2200" kern="1200">
          <a:solidFill>
            <a:schemeClr val="tx1"/>
          </a:solidFill>
          <a:latin typeface="Avenir LT Pro 55 Roman" charset="0"/>
          <a:ea typeface="Avenir LT Pro 55 Roman" charset="0"/>
          <a:cs typeface="Avenir LT Pro 55 Roman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100"/>
        </a:spcBef>
        <a:buClr>
          <a:schemeClr val="accent4"/>
        </a:buClr>
        <a:buFont typeface="Wingdings" charset="2"/>
        <a:buChar char="§"/>
        <a:defRPr sz="2000" kern="1200">
          <a:solidFill>
            <a:schemeClr val="tx1"/>
          </a:solidFill>
          <a:latin typeface="Avenir LT Pro 55 Roman" charset="0"/>
          <a:ea typeface="Avenir LT Pro 55 Roman" charset="0"/>
          <a:cs typeface="Avenir LT Pro 55 Roman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100"/>
        </a:spcBef>
        <a:buClr>
          <a:schemeClr val="accent4"/>
        </a:buClr>
        <a:buFont typeface="Wingdings" charset="2"/>
        <a:buChar char="§"/>
        <a:defRPr sz="1800" kern="1200">
          <a:solidFill>
            <a:schemeClr val="tx1"/>
          </a:solidFill>
          <a:latin typeface="Avenir LT Pro 55 Roman" charset="0"/>
          <a:ea typeface="Avenir LT Pro 55 Roman" charset="0"/>
          <a:cs typeface="Avenir LT Pro 55 Roman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Wingdings" charset="2"/>
        <a:buChar char="§"/>
        <a:defRPr sz="1800" kern="1200">
          <a:solidFill>
            <a:schemeClr val="tx1"/>
          </a:solidFill>
          <a:latin typeface="Avenir LT Pro 55 Roman" charset="0"/>
          <a:ea typeface="Avenir LT Pro 55 Roman" charset="0"/>
          <a:cs typeface="Avenir LT Pro 55 Roman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Wingdings" charset="2"/>
        <a:buChar char="§"/>
        <a:defRPr sz="1800" kern="1200">
          <a:solidFill>
            <a:schemeClr val="tx1"/>
          </a:solidFill>
          <a:latin typeface="Avenir LT Pro 55 Roman" charset="0"/>
          <a:ea typeface="Avenir LT Pro 55 Roman" charset="0"/>
          <a:cs typeface="Avenir LT Pro 55 Roma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pos="2592" userDrawn="1">
          <p15:clr>
            <a:srgbClr val="F26B43"/>
          </p15:clr>
        </p15:guide>
        <p15:guide id="7" pos="7392" userDrawn="1">
          <p15:clr>
            <a:srgbClr val="F26B43"/>
          </p15:clr>
        </p15:guide>
        <p15:guide id="8" orient="horz" pos="4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rueben@urban.org" TargetMode="External"/><Relationship Id="rId7" Type="http://schemas.openxmlformats.org/officeDocument/2006/relationships/hyperlink" Target="https://www.urban.org/policy-centers/cross-center-initiatives/state-and-local-finance-initiative/projects/state-fiscal-pages-covid-edition" TargetMode="External"/><Relationship Id="rId2" Type="http://schemas.openxmlformats.org/officeDocument/2006/relationships/hyperlink" Target="mailto:rauxier@urban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urban.org/policy-centers/cross-center-initiatives/state-and-local-finance-initiative" TargetMode="External"/><Relationship Id="rId5" Type="http://schemas.openxmlformats.org/officeDocument/2006/relationships/hyperlink" Target="https://www.taxpolicycenter.org/" TargetMode="External"/><Relationship Id="rId4" Type="http://schemas.openxmlformats.org/officeDocument/2006/relationships/hyperlink" Target="mailto:ldadayan@urban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948" y="2857024"/>
            <a:ext cx="11262852" cy="1615827"/>
          </a:xfrm>
        </p:spPr>
        <p:txBody>
          <a:bodyPr/>
          <a:lstStyle/>
          <a:p>
            <a:r>
              <a:rPr lang="en-US" dirty="0"/>
              <a:t>An update on how COVID-19</a:t>
            </a:r>
            <a:br>
              <a:rPr lang="en-US" dirty="0"/>
            </a:br>
            <a:r>
              <a:rPr lang="en-US" dirty="0"/>
              <a:t>is affecting state budgets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1487" y="5115390"/>
            <a:ext cx="11277600" cy="584775"/>
          </a:xfrm>
        </p:spPr>
        <p:txBody>
          <a:bodyPr/>
          <a:lstStyle/>
          <a:p>
            <a:r>
              <a:rPr lang="en-US" dirty="0"/>
              <a:t>Prepared for the Governor’s Council on Tax Reform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71487" y="5827713"/>
            <a:ext cx="11319825" cy="713016"/>
          </a:xfrm>
        </p:spPr>
        <p:txBody>
          <a:bodyPr/>
          <a:lstStyle/>
          <a:p>
            <a:r>
              <a:rPr lang="en-US" dirty="0"/>
              <a:t>November 2020</a:t>
            </a:r>
          </a:p>
          <a:p>
            <a:r>
              <a:rPr lang="en-US" dirty="0"/>
              <a:t>Richard Auxier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569677" y="171338"/>
            <a:ext cx="1563329" cy="1563329"/>
          </a:xfrm>
          <a:prstGeom prst="rect">
            <a:avLst/>
          </a:prstGeom>
          <a:solidFill>
            <a:srgbClr val="008AB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947354" y="171338"/>
            <a:ext cx="1563329" cy="1563329"/>
          </a:xfrm>
          <a:prstGeom prst="rect">
            <a:avLst/>
          </a:prstGeom>
          <a:solidFill>
            <a:srgbClr val="53B4D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15199" y="176218"/>
            <a:ext cx="1563329" cy="1563329"/>
          </a:xfrm>
          <a:prstGeom prst="rect">
            <a:avLst/>
          </a:prstGeom>
          <a:solidFill>
            <a:srgbClr val="008AB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569677" y="1792045"/>
            <a:ext cx="1563329" cy="1563329"/>
          </a:xfrm>
          <a:prstGeom prst="rect">
            <a:avLst/>
          </a:prstGeom>
          <a:solidFill>
            <a:srgbClr val="53B4D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947354" y="1792045"/>
            <a:ext cx="1563329" cy="1563329"/>
          </a:xfrm>
          <a:prstGeom prst="rect">
            <a:avLst/>
          </a:prstGeom>
          <a:solidFill>
            <a:srgbClr val="008AB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569677" y="3409866"/>
            <a:ext cx="1563329" cy="1563329"/>
          </a:xfrm>
          <a:prstGeom prst="rect">
            <a:avLst/>
          </a:prstGeom>
          <a:solidFill>
            <a:srgbClr val="008AB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5435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53BB5-3277-4A85-AF94-51306736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73" y="496362"/>
            <a:ext cx="11277600" cy="607476"/>
          </a:xfrm>
        </p:spPr>
        <p:txBody>
          <a:bodyPr>
            <a:normAutofit fontScale="90000"/>
          </a:bodyPr>
          <a:lstStyle/>
          <a:p>
            <a:r>
              <a:rPr lang="en-US" dirty="0"/>
              <a:t>Changes in tax revenue varies significantly across states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220C5-9F0C-412A-8AE3-BBB5A10F0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2540" y="1244819"/>
            <a:ext cx="11278773" cy="4749605"/>
          </a:xfrm>
        </p:spPr>
        <p:txBody>
          <a:bodyPr/>
          <a:lstStyle/>
          <a:p>
            <a:r>
              <a:rPr lang="en-US" sz="2800" dirty="0"/>
              <a:t>Kansas’s total state tax revenues collected between March 2020 and August 2020 were </a:t>
            </a:r>
            <a:r>
              <a:rPr lang="en-US" sz="2800" b="1" dirty="0"/>
              <a:t>5.7% lower than over the same period in 2019</a:t>
            </a:r>
          </a:p>
          <a:p>
            <a:pPr lvl="1"/>
            <a:r>
              <a:rPr lang="en-US" sz="2600" dirty="0"/>
              <a:t>State tax revenue changes since March range from a 31.0% decline in Alaska to a 10.2% increase in Idaho</a:t>
            </a:r>
          </a:p>
          <a:p>
            <a:pPr lvl="1"/>
            <a:r>
              <a:rPr lang="en-US" sz="2600" dirty="0"/>
              <a:t>Colorado +0.3%; Iowa -3.7%; Missouri -5.7%; Nebraska +0.9%; Oklahoma -6.6%</a:t>
            </a:r>
          </a:p>
          <a:p>
            <a:pPr marL="457200" lvl="1" indent="0">
              <a:buNone/>
            </a:pPr>
            <a:r>
              <a:rPr lang="en-US" sz="2600" dirty="0"/>
              <a:t> </a:t>
            </a:r>
          </a:p>
          <a:p>
            <a:r>
              <a:rPr lang="en-US" sz="2800" dirty="0"/>
              <a:t>A state’s tax revenue might be up, down, or steady depending on the prevalence of the coronavirus, the state’s major economic sectors, and its revenue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C5E53-89CC-49BE-B6B1-6519F276B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WWW.TAXPOLICYCENTER.ORG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AD65F-B491-4A1B-B2DE-52A8CD481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5915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EA05-D4C0-438F-A92F-ACA3F771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11277600" cy="634218"/>
          </a:xfrm>
        </p:spPr>
        <p:txBody>
          <a:bodyPr/>
          <a:lstStyle/>
          <a:p>
            <a:r>
              <a:rPr lang="en-US" dirty="0"/>
              <a:t>What have we learned so far?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CF60E-4B86-4F23-B53E-88F1AA2B08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353063"/>
            <a:ext cx="11277601" cy="4710112"/>
          </a:xfrm>
        </p:spPr>
        <p:txBody>
          <a:bodyPr/>
          <a:lstStyle/>
          <a:p>
            <a:r>
              <a:rPr lang="en-US" sz="2400" dirty="0"/>
              <a:t>Income tax revenue declines were not as bad as predicted</a:t>
            </a:r>
          </a:p>
          <a:p>
            <a:pPr lvl="1"/>
            <a:r>
              <a:rPr lang="en-US" sz="2200" dirty="0"/>
              <a:t>The most negatively affected workers were low-income workers; these workers do not always withhold tax from paychecks and often do not owe state income tax</a:t>
            </a:r>
          </a:p>
          <a:p>
            <a:r>
              <a:rPr lang="en-US" sz="2400" dirty="0"/>
              <a:t>Sales tax revenue was depressed in states hard hit by the economic downturn, specifically in states that rely heavily on accommodation and service industries</a:t>
            </a:r>
          </a:p>
          <a:p>
            <a:pPr lvl="1"/>
            <a:r>
              <a:rPr lang="en-US" sz="2200" dirty="0"/>
              <a:t>California, Florida, Hawaii, Maryland, and New York</a:t>
            </a:r>
          </a:p>
          <a:p>
            <a:pPr lvl="1"/>
            <a:r>
              <a:rPr lang="en-US" sz="2200" dirty="0"/>
              <a:t>One thing not hurt: groceries </a:t>
            </a:r>
          </a:p>
          <a:p>
            <a:r>
              <a:rPr lang="en-US" sz="2400" dirty="0"/>
              <a:t>Oil-dependent states were also hurt more than others because declines in air and car travel affected oil production and sales</a:t>
            </a:r>
          </a:p>
          <a:p>
            <a:pPr lvl="1"/>
            <a:r>
              <a:rPr lang="en-US" sz="2200" dirty="0"/>
              <a:t>Alaska, Louisiana, New Mexico, North Dakota, and Oklahoma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6AEA1-DF4F-4750-B3C8-818FD0FB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WWW.TAXPOLICYCENTER.ORG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DE862-45B3-4FF7-9B5D-97E2C534C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130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F5E5-D8AA-44CC-B867-4FA41568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73" y="347756"/>
            <a:ext cx="11277600" cy="648286"/>
          </a:xfrm>
        </p:spPr>
        <p:txBody>
          <a:bodyPr/>
          <a:lstStyle/>
          <a:p>
            <a:r>
              <a:rPr lang="en-US" sz="2800" dirty="0"/>
              <a:t>Percent change in state tax revenues: March-September 2020 vs. March-September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665012-FE0E-4B49-AF36-D5FFFB76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ECFC6C6D-F6F7-42EB-86C3-75371E7F7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953" y="1288739"/>
            <a:ext cx="8599039" cy="556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0714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87E31-0494-4BCF-B1BE-7F0F781F2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3" y="369277"/>
            <a:ext cx="11277600" cy="717452"/>
          </a:xfrm>
        </p:spPr>
        <p:txBody>
          <a:bodyPr>
            <a:normAutofit/>
          </a:bodyPr>
          <a:lstStyle/>
          <a:p>
            <a:r>
              <a:rPr lang="en-US" dirty="0"/>
              <a:t>The future: some optimism but a lot of uncertainty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BD288-3399-464B-8BE6-B60C2752C1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245394"/>
            <a:ext cx="10825089" cy="4367212"/>
          </a:xfrm>
        </p:spPr>
        <p:txBody>
          <a:bodyPr/>
          <a:lstStyle/>
          <a:p>
            <a:r>
              <a:rPr lang="en-US" sz="2800" dirty="0"/>
              <a:t>The Kansas Division of Budget recently published a revised revenue estimate that is far more optimistic than its April forecast</a:t>
            </a:r>
          </a:p>
          <a:p>
            <a:pPr lvl="1"/>
            <a:r>
              <a:rPr lang="en-US" sz="2800" dirty="0"/>
              <a:t>Kansas revenue will </a:t>
            </a:r>
            <a:r>
              <a:rPr lang="en-US" sz="2800" b="1" dirty="0"/>
              <a:t>increase in FY 2021 </a:t>
            </a:r>
            <a:r>
              <a:rPr lang="en-US" sz="2800" dirty="0"/>
              <a:t>relative to FY 2020, but revenue will </a:t>
            </a:r>
            <a:r>
              <a:rPr lang="en-US" sz="2800" b="1" dirty="0"/>
              <a:t>decrease in FY 2022 </a:t>
            </a:r>
            <a:r>
              <a:rPr lang="en-US" sz="2800" dirty="0"/>
              <a:t>relative to FY 2021</a:t>
            </a:r>
          </a:p>
          <a:p>
            <a:r>
              <a:rPr lang="en-US" sz="2800" dirty="0"/>
              <a:t>Similarly, recent forecasts are more optimistic than spring forecasts in California, Colorado, Maryland, Pennsylvania, and Virginia</a:t>
            </a:r>
          </a:p>
          <a:p>
            <a:r>
              <a:rPr lang="en-US" sz="2800" dirty="0"/>
              <a:t>But many states still project revenue declines (sometimes in the double-digits) for FY 2022 and revenue problems beyond that</a:t>
            </a: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F9BE2-2DD5-44D0-90E7-4E250E745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WWW.TAXPOLICYCENTER.ORG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B8443-5747-469E-9F27-A8BB38D0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2067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4535-EDE2-4C90-8907-0C2682B6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11277600" cy="887437"/>
          </a:xfrm>
        </p:spPr>
        <p:txBody>
          <a:bodyPr/>
          <a:lstStyle/>
          <a:p>
            <a:r>
              <a:rPr lang="en-US" dirty="0"/>
              <a:t>The case for caution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A74E1-2840-4B77-9756-A75DB5225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690688"/>
            <a:ext cx="11277600" cy="4367212"/>
          </a:xfrm>
        </p:spPr>
        <p:txBody>
          <a:bodyPr/>
          <a:lstStyle/>
          <a:p>
            <a:r>
              <a:rPr lang="en-US" sz="2400" dirty="0"/>
              <a:t>We do not know how the pandemic will spread and economy will change in the winter months ... </a:t>
            </a:r>
            <a:r>
              <a:rPr lang="en-US" sz="2400" b="1" dirty="0"/>
              <a:t>but we do know </a:t>
            </a:r>
            <a:r>
              <a:rPr lang="en-US" sz="2400" dirty="0"/>
              <a:t>that that COVID counts are currently at record highs across the country and economic restrictions are returning</a:t>
            </a:r>
          </a:p>
          <a:p>
            <a:r>
              <a:rPr lang="en-US" sz="2400" dirty="0"/>
              <a:t>We do not know if Congress will provide further fiscal aid for state and local governments ... </a:t>
            </a:r>
            <a:r>
              <a:rPr lang="en-US" sz="2400" b="1" dirty="0"/>
              <a:t>but we do know </a:t>
            </a:r>
            <a:r>
              <a:rPr lang="en-US" sz="2400" dirty="0"/>
              <a:t>that the direct fiscal aid has been spent and the economic provisions that propped up budgets are expiring at the end of the year</a:t>
            </a:r>
          </a:p>
          <a:p>
            <a:r>
              <a:rPr lang="en-US" sz="2400" b="1" dirty="0"/>
              <a:t>We also know </a:t>
            </a:r>
            <a:r>
              <a:rPr lang="en-US" sz="2400" dirty="0"/>
              <a:t>that Congress’s failure to pass further assistance a decade ago prolonged the Great Recession and particularly the ability of state and local governments to recover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807B8E-795C-494A-8FEB-57C57E76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WWW.TAXPOLICYCENTER.ORG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E34CF-ADCC-42EC-A6A8-12682DCF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8951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13E08F-BA74-40E8-9B52-3458AE4D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806767-AF4B-4BF1-A8A3-08A093C5A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states responding?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E82AF-166C-44AC-AC8B-CA978A57396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WWW.TAXPOLICYCENTER.ORG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6833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B0BEC-9C0E-48BE-AD21-964E4108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11277600" cy="745526"/>
          </a:xfrm>
        </p:spPr>
        <p:txBody>
          <a:bodyPr/>
          <a:lstStyle/>
          <a:p>
            <a:r>
              <a:rPr lang="en-US" dirty="0"/>
              <a:t>Budget cuts and rainy day funds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0211B-4ACD-4533-95E7-8E218868FD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685" y="1328437"/>
            <a:ext cx="10909495" cy="4367212"/>
          </a:xfrm>
        </p:spPr>
        <p:txBody>
          <a:bodyPr/>
          <a:lstStyle/>
          <a:p>
            <a:r>
              <a:rPr lang="en-US" sz="2400" dirty="0"/>
              <a:t>Most states were forced to cut their FY 2020 budgets, sometimes eliminating $1 billion or more in spending (Colorado, Florida, Georgia, Tennessee)</a:t>
            </a:r>
          </a:p>
          <a:p>
            <a:pPr lvl="1"/>
            <a:r>
              <a:rPr lang="en-US" sz="2200" i="1" dirty="0"/>
              <a:t>Reminder: state and local budget cuts are often job losses</a:t>
            </a:r>
          </a:p>
          <a:p>
            <a:pPr lvl="1"/>
            <a:r>
              <a:rPr lang="en-US" sz="2200" i="1" dirty="0"/>
              <a:t>US has lost 1.2 million state &amp; local government jobs since January, or 6%</a:t>
            </a:r>
          </a:p>
          <a:p>
            <a:r>
              <a:rPr lang="en-US" sz="2400" dirty="0"/>
              <a:t>Many states are also planning for additional budget cuts in FY 2021</a:t>
            </a:r>
          </a:p>
          <a:p>
            <a:pPr lvl="1"/>
            <a:r>
              <a:rPr lang="en-US" sz="2400" dirty="0"/>
              <a:t>Much of this is still TBD with 2021 legislative sessions approaching</a:t>
            </a:r>
          </a:p>
          <a:p>
            <a:r>
              <a:rPr lang="en-US" sz="2400" dirty="0"/>
              <a:t>In addition to its economic mix and revenue trends, how much a state cuts now depends in part on its savings—both how much it has saved and how much it is willing to draw down now vs. in the future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20668-F264-4591-9B1B-8C121B8C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WWW.TAXPOLICYCENTER.ORG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A724E-3A87-402A-A52E-ACF91C9C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875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2463C-1B97-4CB9-B38B-D923E3E77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73" y="294249"/>
            <a:ext cx="11277600" cy="704557"/>
          </a:xfrm>
        </p:spPr>
        <p:txBody>
          <a:bodyPr/>
          <a:lstStyle/>
          <a:p>
            <a:r>
              <a:rPr lang="en-US" sz="3200" dirty="0"/>
              <a:t>Kansas’s state &amp; local job losses are close to the US average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4A95E2-2C72-4EE7-B961-9E411F4D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18AE25CE-EADF-4892-94A0-BE9D3284F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03" y="998806"/>
            <a:ext cx="7810361" cy="5578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6B4863-9784-4D6C-A7EF-B33C3B603D88}"/>
              </a:ext>
            </a:extLst>
          </p:cNvPr>
          <p:cNvSpPr txBox="1"/>
          <p:nvPr/>
        </p:nvSpPr>
        <p:spPr>
          <a:xfrm>
            <a:off x="8819278" y="2855742"/>
            <a:ext cx="251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KS: -6.7%</a:t>
            </a:r>
          </a:p>
          <a:p>
            <a:r>
              <a:rPr lang="en-US" sz="2400" dirty="0"/>
              <a:t>CO: -9.4%</a:t>
            </a:r>
          </a:p>
          <a:p>
            <a:r>
              <a:rPr lang="en-US" sz="2400" dirty="0"/>
              <a:t>IA: -3.5%</a:t>
            </a:r>
          </a:p>
          <a:p>
            <a:r>
              <a:rPr lang="en-US" sz="2400" dirty="0"/>
              <a:t>MO: -0.4%</a:t>
            </a:r>
          </a:p>
          <a:p>
            <a:r>
              <a:rPr lang="en-US" sz="2400" dirty="0"/>
              <a:t>NE: -3.9%</a:t>
            </a:r>
          </a:p>
          <a:p>
            <a:r>
              <a:rPr lang="en-US" sz="2400" dirty="0"/>
              <a:t>OK: -3.9%</a:t>
            </a:r>
          </a:p>
        </p:txBody>
      </p:sp>
    </p:spTree>
    <p:extLst>
      <p:ext uri="{BB962C8B-B14F-4D97-AF65-F5344CB8AC3E}">
        <p14:creationId xmlns:p14="http://schemas.microsoft.com/office/powerpoint/2010/main" val="415399830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42E9-79EA-4EAA-BB8E-822D3D1A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1477"/>
            <a:ext cx="11277600" cy="762220"/>
          </a:xfrm>
        </p:spPr>
        <p:txBody>
          <a:bodyPr/>
          <a:lstStyle/>
          <a:p>
            <a:r>
              <a:rPr lang="en-US" dirty="0"/>
              <a:t>Relatively few major state tax changes so far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E2E04-2A6F-4531-BCD7-B078A5E704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223889"/>
            <a:ext cx="10796955" cy="4834011"/>
          </a:xfrm>
        </p:spPr>
        <p:txBody>
          <a:bodyPr/>
          <a:lstStyle/>
          <a:p>
            <a:r>
              <a:rPr lang="en-US" dirty="0"/>
              <a:t>New Jersey increased its income tax rate taxable income greater than $1 million </a:t>
            </a:r>
          </a:p>
          <a:p>
            <a:r>
              <a:rPr lang="en-US" dirty="0"/>
              <a:t>California made changes to its treatment of NOLs</a:t>
            </a:r>
          </a:p>
          <a:p>
            <a:r>
              <a:rPr lang="en-US" dirty="0"/>
              <a:t>Some states decoupled from provisions in the CARES act</a:t>
            </a:r>
          </a:p>
          <a:p>
            <a:pPr lvl="1"/>
            <a:r>
              <a:rPr lang="en-US" dirty="0"/>
              <a:t>This prevented revenue losses but did not increase revenue</a:t>
            </a:r>
          </a:p>
          <a:p>
            <a:r>
              <a:rPr lang="en-US" dirty="0"/>
              <a:t>Colorado, New Mexico, and other states are considering reforming their state income tax expenditures</a:t>
            </a:r>
          </a:p>
          <a:p>
            <a:endParaRPr lang="en-US" dirty="0"/>
          </a:p>
          <a:p>
            <a:r>
              <a:rPr lang="en-US" dirty="0"/>
              <a:t>In contrast, Nebraska passed a large property tax cut and New Hampshire is considering business tax cuts during its next legislative session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966318-3FCC-44E4-84F2-8EF7F2ECB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WWW.TAXPOLICYCENTER.ORG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6FE04-2280-4280-BFC5-1E6E06DC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1534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B783-13BF-4845-88C3-5CD2A185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ballot measures on taxes had mixed results in 2020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0D104-F028-4095-8455-353E8AA556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381199"/>
            <a:ext cx="11014073" cy="4367212"/>
          </a:xfrm>
        </p:spPr>
        <p:txBody>
          <a:bodyPr/>
          <a:lstStyle/>
          <a:p>
            <a:r>
              <a:rPr lang="en-US" dirty="0"/>
              <a:t>Arizona passed a large income tax hike on high earners (for education spending)</a:t>
            </a:r>
          </a:p>
          <a:p>
            <a:r>
              <a:rPr lang="en-US" dirty="0"/>
              <a:t>Arkansas approved a higher sales tax rate (for transportation spending)</a:t>
            </a:r>
          </a:p>
          <a:p>
            <a:r>
              <a:rPr lang="en-US" dirty="0"/>
              <a:t>Tobacco tax hikes passed in Colorado and Oregon</a:t>
            </a:r>
          </a:p>
          <a:p>
            <a:r>
              <a:rPr lang="en-US" dirty="0"/>
              <a:t>Gambling was expanded in several states (including in Nebraska)</a:t>
            </a:r>
          </a:p>
          <a:p>
            <a:r>
              <a:rPr lang="en-US" dirty="0"/>
              <a:t>Illinois rejected a progressive income tax system (currently has a flat tax rate)</a:t>
            </a:r>
          </a:p>
          <a:p>
            <a:r>
              <a:rPr lang="en-US" dirty="0"/>
              <a:t>California rejected a tax increase on commercial properties</a:t>
            </a:r>
          </a:p>
          <a:p>
            <a:r>
              <a:rPr lang="en-US" dirty="0"/>
              <a:t>Colorado passed an income tax rate cut </a:t>
            </a:r>
            <a:r>
              <a:rPr lang="en-US" i="1" dirty="0"/>
              <a:t>and</a:t>
            </a:r>
            <a:r>
              <a:rPr lang="en-US" dirty="0"/>
              <a:t> passed a new payroll tax (for PFL)</a:t>
            </a:r>
          </a:p>
          <a:p>
            <a:endParaRPr lang="en-US" dirty="0"/>
          </a:p>
          <a:p>
            <a:r>
              <a:rPr lang="en-US" dirty="0"/>
              <a:t>But the big winner was marijuana ...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05A6C-20DE-4942-843E-CB8E7993A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WWW.TAXPOLICYCENTER.ORG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6E4AD-75C0-4ACA-BE8F-7544BDDB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455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D01D-7AB9-448E-B6F9-008518650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7044"/>
            <a:ext cx="11277600" cy="691882"/>
          </a:xfrm>
        </p:spPr>
        <p:txBody>
          <a:bodyPr/>
          <a:lstStyle/>
          <a:p>
            <a:r>
              <a:rPr lang="en-US" dirty="0"/>
              <a:t>Overview of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8E0A7-5AE4-4771-8DBD-BA1360630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690688"/>
            <a:ext cx="9868487" cy="3331478"/>
          </a:xfrm>
        </p:spPr>
        <p:txBody>
          <a:bodyPr/>
          <a:lstStyle/>
          <a:p>
            <a:r>
              <a:rPr lang="en-US" sz="3200" dirty="0"/>
              <a:t>Why the current economic downturn varies significantly across states</a:t>
            </a:r>
          </a:p>
          <a:p>
            <a:r>
              <a:rPr lang="en-US" sz="3200" dirty="0"/>
              <a:t>How revenue has changed since March and what to expect going forward</a:t>
            </a:r>
          </a:p>
          <a:p>
            <a:r>
              <a:rPr lang="en-US" sz="3200" dirty="0"/>
              <a:t>What states are doing in response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D33A48-2F85-4A49-A7C6-7A3C8A9F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WWW.TAXPOLICYCENTER.ORG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3E5E0-66FA-4763-97E1-07CE7A2E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1131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8DD3-A6FF-47A7-BC03-A5D9E3B6F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73" y="321377"/>
            <a:ext cx="11277600" cy="704557"/>
          </a:xfrm>
        </p:spPr>
        <p:txBody>
          <a:bodyPr/>
          <a:lstStyle/>
          <a:p>
            <a:r>
              <a:rPr lang="en-US" dirty="0"/>
              <a:t>There was one distinct tax winner at the ballot box ...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7D93B0-06AF-45AA-9BE1-86B6F257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t>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EBC46-BE29-4087-8BDF-22E89E01A2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WWW.TAXPOLICYCENTER.ORG</a:t>
            </a:r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63E9E6-35A5-4209-BA96-32CD8091B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4" y="751768"/>
            <a:ext cx="5696745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3633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B31EB-58A4-4478-B34C-4412B331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11277600" cy="59201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183A89-DD03-471B-B335-00ADDB32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t>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B6E24-9755-4AD5-9C25-3AAF1AC7A81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WWW.TAXPOLICYCENTER.ORG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613961-CCF1-4BEC-B93A-7DF250B8EAA3}"/>
              </a:ext>
            </a:extLst>
          </p:cNvPr>
          <p:cNvSpPr txBox="1">
            <a:spLocks/>
          </p:cNvSpPr>
          <p:nvPr/>
        </p:nvSpPr>
        <p:spPr>
          <a:xfrm>
            <a:off x="457199" y="1690688"/>
            <a:ext cx="11570678" cy="4367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venir LT Pro 55 Roman" charset="0"/>
                <a:ea typeface="Avenir LT Pro 55 Roman" charset="0"/>
                <a:cs typeface="Avenir LT Pro 55 Roman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4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venir LT Pro 55 Roman" charset="0"/>
                <a:ea typeface="Avenir LT Pro 55 Roman" charset="0"/>
                <a:cs typeface="Avenir LT Pro 55 Roman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chemeClr val="accent4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venir LT Pro 55 Roman" charset="0"/>
                <a:ea typeface="Avenir LT Pro 55 Roman" charset="0"/>
                <a:cs typeface="Avenir LT Pro 55 Roman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venir LT Pro 55 Roman" charset="0"/>
                <a:ea typeface="Avenir LT Pro 55 Roman" charset="0"/>
                <a:cs typeface="Avenir LT Pro 55 Roman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venir LT Pro 55 Roman" charset="0"/>
                <a:ea typeface="Avenir LT Pro 55 Roman" charset="0"/>
                <a:cs typeface="Avenir LT Pro 55 Roma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Contact information</a:t>
            </a:r>
          </a:p>
          <a:p>
            <a:pPr lvl="1"/>
            <a:r>
              <a:rPr lang="en-US" dirty="0">
                <a:latin typeface="+mj-lt"/>
              </a:rPr>
              <a:t>Richard Auxier: </a:t>
            </a:r>
            <a:r>
              <a:rPr lang="en-US" dirty="0">
                <a:latin typeface="+mj-lt"/>
                <a:hlinkClick r:id="rId2"/>
              </a:rPr>
              <a:t>rauxier@urban.org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Kim Rueben: </a:t>
            </a:r>
            <a:r>
              <a:rPr lang="en-US" dirty="0">
                <a:latin typeface="+mj-lt"/>
                <a:hlinkClick r:id="rId3"/>
              </a:rPr>
              <a:t>krueben@urban.org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Lucy Dadayan: </a:t>
            </a:r>
            <a:r>
              <a:rPr lang="en-US" dirty="0">
                <a:latin typeface="+mj-lt"/>
                <a:hlinkClick r:id="rId4"/>
              </a:rPr>
              <a:t>ldadayan@urban.org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Resources online</a:t>
            </a:r>
          </a:p>
          <a:p>
            <a:pPr lvl="1"/>
            <a:r>
              <a:rPr lang="en-US" dirty="0">
                <a:latin typeface="+mj-lt"/>
                <a:hlinkClick r:id="rId5"/>
              </a:rPr>
              <a:t>https://www.taxpolicycenter.org/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  <a:hlinkClick r:id="rId6"/>
              </a:rPr>
              <a:t>https://www.urban.org/policy-centers/cross-center-initiatives/state-and-local-finance-initiative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  <a:hlinkClick r:id="rId7"/>
              </a:rPr>
              <a:t>https://www.urban.org/policy-centers/cross-center-initiatives/state-and-local-finance-initiative/projects/state-fiscal-pages-covid-edition</a:t>
            </a:r>
            <a:r>
              <a:rPr lang="en-US" dirty="0">
                <a:latin typeface="+mj-lt"/>
              </a:rPr>
              <a:t> (NEW 50-STATE COVID DATA RESOURCE)</a:t>
            </a:r>
          </a:p>
        </p:txBody>
      </p:sp>
    </p:spTree>
    <p:extLst>
      <p:ext uri="{BB962C8B-B14F-4D97-AF65-F5344CB8AC3E}">
        <p14:creationId xmlns:p14="http://schemas.microsoft.com/office/powerpoint/2010/main" val="97404798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94959E-B4C8-46A7-B55C-738BAEDC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CAC419-3202-4631-A96D-C79E2931B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COVID-19 recession is unprecedented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But the severity of the economic downturn varies </a:t>
            </a:r>
            <a:br>
              <a:rPr lang="en-US" dirty="0"/>
            </a:br>
            <a:r>
              <a:rPr lang="en-US" dirty="0"/>
              <a:t>significantly across states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C9042-E975-4370-9401-E277964702B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WWW.TAXPOLICYCENTER.ORG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2673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648DF-8A89-428F-A4D2-48445FB8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8655"/>
            <a:ext cx="11277600" cy="676422"/>
          </a:xfrm>
        </p:spPr>
        <p:txBody>
          <a:bodyPr/>
          <a:lstStyle/>
          <a:p>
            <a:r>
              <a:rPr lang="en-US" sz="3200" dirty="0"/>
              <a:t>Unemployment insurance claims are </a:t>
            </a:r>
            <a:r>
              <a:rPr lang="en-US" sz="3200" i="1" dirty="0"/>
              <a:t>still</a:t>
            </a:r>
            <a:r>
              <a:rPr lang="en-US" sz="3200" dirty="0"/>
              <a:t> climbing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3A51B1-3F07-41D1-86FB-6954D0C2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5AE3A889-0124-4981-84FD-B774D5472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67" y="1083213"/>
            <a:ext cx="8538489" cy="550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616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40DBF-6013-4DFB-8DA0-B8AA0DFD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11277600" cy="718625"/>
          </a:xfrm>
        </p:spPr>
        <p:txBody>
          <a:bodyPr/>
          <a:lstStyle/>
          <a:p>
            <a:r>
              <a:rPr lang="en-US" dirty="0"/>
              <a:t>The unemployment rate is improving but still high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EDB4D-7E6C-45F5-B282-BBF409B0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3DE50-6DDF-4D52-B3E4-25B9C22D28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WWW.TAXPOLICYCENTER.ORG</a:t>
            </a:r>
            <a:endParaRPr lang="en-US" dirty="0"/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F47C846-0C83-412A-8CC9-530407C56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86" y="2073113"/>
            <a:ext cx="9813696" cy="260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3825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ECF2-991F-4EA8-B4D3-39831BC8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20" y="386570"/>
            <a:ext cx="11277600" cy="746760"/>
          </a:xfrm>
        </p:spPr>
        <p:txBody>
          <a:bodyPr/>
          <a:lstStyle/>
          <a:p>
            <a:r>
              <a:rPr lang="en-US" dirty="0"/>
              <a:t>Kansas’s rate is higher than neighbors, lower than 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1C87F0-5603-4668-AECD-978D1DB7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251BF8F5-8C9C-4492-B66B-7988E5E6B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91" y="1133330"/>
            <a:ext cx="9812458" cy="542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0582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551F4-AC28-4EB7-8CAB-769C7C74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93" y="392723"/>
            <a:ext cx="11277600" cy="718625"/>
          </a:xfrm>
        </p:spPr>
        <p:txBody>
          <a:bodyPr/>
          <a:lstStyle/>
          <a:p>
            <a:r>
              <a:rPr lang="en-US" sz="2800" dirty="0"/>
              <a:t>Kansas’s private job losses are not as bad as most other states</a:t>
            </a: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7B5D35-23C5-4B13-B071-3838AF0B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C7DADC24-5AC0-4A73-8794-68B8D957B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29" y="1111348"/>
            <a:ext cx="7806622" cy="5576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06CE0B-0553-4BA7-A5DE-2C1B312E3DB4}"/>
              </a:ext>
            </a:extLst>
          </p:cNvPr>
          <p:cNvSpPr txBox="1"/>
          <p:nvPr/>
        </p:nvSpPr>
        <p:spPr>
          <a:xfrm>
            <a:off x="8713771" y="1279549"/>
            <a:ext cx="33000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KS: -5.0%</a:t>
            </a:r>
          </a:p>
          <a:p>
            <a:r>
              <a:rPr lang="en-US" sz="2400" dirty="0"/>
              <a:t>CO: -4.9%</a:t>
            </a:r>
          </a:p>
          <a:p>
            <a:r>
              <a:rPr lang="en-US" sz="2400" dirty="0"/>
              <a:t>IA: -5.9%</a:t>
            </a:r>
          </a:p>
          <a:p>
            <a:r>
              <a:rPr lang="en-US" sz="2400" dirty="0"/>
              <a:t>MO: -5.3%</a:t>
            </a:r>
          </a:p>
          <a:p>
            <a:r>
              <a:rPr lang="en-US" sz="2400" dirty="0"/>
              <a:t>NE: -3.7%</a:t>
            </a:r>
          </a:p>
          <a:p>
            <a:r>
              <a:rPr lang="en-US" sz="2400" dirty="0"/>
              <a:t>OK: -5.5%</a:t>
            </a:r>
          </a:p>
          <a:p>
            <a:endParaRPr lang="en-US" sz="2400" dirty="0"/>
          </a:p>
          <a:p>
            <a:r>
              <a:rPr lang="en-US" sz="2000" dirty="0"/>
              <a:t>In each state (except OK*) leisure and hospitality saw largest drop in both percentage and total jobs</a:t>
            </a:r>
          </a:p>
          <a:p>
            <a:endParaRPr lang="en-US" sz="2000" dirty="0"/>
          </a:p>
          <a:p>
            <a:r>
              <a:rPr lang="en-US" sz="2000" i="1" dirty="0"/>
              <a:t>*mining (includes oil) was largest percentage drop</a:t>
            </a:r>
          </a:p>
        </p:txBody>
      </p:sp>
    </p:spTree>
    <p:extLst>
      <p:ext uri="{BB962C8B-B14F-4D97-AF65-F5344CB8AC3E}">
        <p14:creationId xmlns:p14="http://schemas.microsoft.com/office/powerpoint/2010/main" val="345454174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95CEC-B028-4B0F-AE3A-927D744B9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2118"/>
            <a:ext cx="11277600" cy="676422"/>
          </a:xfrm>
        </p:spPr>
        <p:txBody>
          <a:bodyPr/>
          <a:lstStyle/>
          <a:p>
            <a:r>
              <a:rPr lang="en-US" sz="3200" dirty="0"/>
              <a:t>Kansas’s second quarter GDP decline was close to nation’s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E9CA1-8551-4AE7-89C5-2AFB5759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7A2F5F00-E884-4D84-8C4C-C93BD4FEF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5" y="1084843"/>
            <a:ext cx="7649450" cy="54210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7D1126-F0DC-43A5-823C-4AA92BA66721}"/>
              </a:ext>
            </a:extLst>
          </p:cNvPr>
          <p:cNvSpPr txBox="1"/>
          <p:nvPr/>
        </p:nvSpPr>
        <p:spPr>
          <a:xfrm>
            <a:off x="8707902" y="1772529"/>
            <a:ext cx="30834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GDP decline was driven in large part by collapse of accommodation and food service sector; states more dependent on this sector (HI, NY) saw bigger drops. </a:t>
            </a:r>
          </a:p>
          <a:p>
            <a:endParaRPr lang="en-US" dirty="0"/>
          </a:p>
          <a:p>
            <a:r>
              <a:rPr lang="en-US" dirty="0"/>
              <a:t>States with large energy sectors (OK) were also harmed more than other states.</a:t>
            </a:r>
          </a:p>
        </p:txBody>
      </p:sp>
    </p:spTree>
    <p:extLst>
      <p:ext uri="{BB962C8B-B14F-4D97-AF65-F5344CB8AC3E}">
        <p14:creationId xmlns:p14="http://schemas.microsoft.com/office/powerpoint/2010/main" val="390162800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6D57C6-2422-4F02-9712-A9932776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88C8-0A9A-DA43-95C8-7FE161A0535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D3ABD7-6D19-4A9F-ACA6-1EE93ADD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 revenues changes also vary across states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Going forward, there is a case for optimism but a bigger argument for caution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3EBAD-2160-43CB-8B15-D540D360892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WWW.TAXPOLICYCENTER.ORG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337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Tax Policy Center">
      <a:dk1>
        <a:srgbClr val="494546"/>
      </a:dk1>
      <a:lt1>
        <a:srgbClr val="FFFFFF"/>
      </a:lt1>
      <a:dk2>
        <a:srgbClr val="475960"/>
      </a:dk2>
      <a:lt2>
        <a:srgbClr val="FFFFFF"/>
      </a:lt2>
      <a:accent1>
        <a:srgbClr val="185387"/>
      </a:accent1>
      <a:accent2>
        <a:srgbClr val="F26246"/>
      </a:accent2>
      <a:accent3>
        <a:srgbClr val="FCBE54"/>
      </a:accent3>
      <a:accent4>
        <a:srgbClr val="0195B8"/>
      </a:accent4>
      <a:accent5>
        <a:srgbClr val="C3C5C7"/>
      </a:accent5>
      <a:accent6>
        <a:srgbClr val="9FC6D4"/>
      </a:accent6>
      <a:hlink>
        <a:srgbClr val="0195B8"/>
      </a:hlink>
      <a:folHlink>
        <a:srgbClr val="0195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6262</TotalTime>
  <Words>1235</Words>
  <Application>Microsoft Office PowerPoint</Application>
  <PresentationFormat>Widescreen</PresentationFormat>
  <Paragraphs>131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Avenir LT Pro 55 Roman</vt:lpstr>
      <vt:lpstr>Calibri</vt:lpstr>
      <vt:lpstr>LucidaGrande</vt:lpstr>
      <vt:lpstr>Wingdings</vt:lpstr>
      <vt:lpstr>Office Theme</vt:lpstr>
      <vt:lpstr>An update on how COVID-19 is affecting state budgets</vt:lpstr>
      <vt:lpstr>Overview of slides</vt:lpstr>
      <vt:lpstr>The COVID-19 recession is unprecedented   But the severity of the economic downturn varies  significantly across states</vt:lpstr>
      <vt:lpstr>Unemployment insurance claims are still climbing</vt:lpstr>
      <vt:lpstr>The unemployment rate is improving but still high</vt:lpstr>
      <vt:lpstr>Kansas’s rate is higher than neighbors, lower than US</vt:lpstr>
      <vt:lpstr>Kansas’s private job losses are not as bad as most other states</vt:lpstr>
      <vt:lpstr>Kansas’s second quarter GDP decline was close to nation’s</vt:lpstr>
      <vt:lpstr>States revenues changes also vary across states  Going forward, there is a case for optimism but a bigger argument for caution</vt:lpstr>
      <vt:lpstr>Changes in tax revenue varies significantly across states</vt:lpstr>
      <vt:lpstr>What have we learned so far?</vt:lpstr>
      <vt:lpstr>Percent change in state tax revenues: March-September 2020 vs. March-September 2019</vt:lpstr>
      <vt:lpstr>The future: some optimism but a lot of uncertainty</vt:lpstr>
      <vt:lpstr>The case for caution</vt:lpstr>
      <vt:lpstr>How are states responding?</vt:lpstr>
      <vt:lpstr>Budget cuts and rainy day funds</vt:lpstr>
      <vt:lpstr>Kansas’s state &amp; local job losses are close to the US average </vt:lpstr>
      <vt:lpstr>Relatively few major state tax changes so far</vt:lpstr>
      <vt:lpstr>State ballot measures on taxes had mixed results in 2020 </vt:lpstr>
      <vt:lpstr>There was one distinct tax winner at the ballot box ...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Spinner, Brittney</dc:creator>
  <cp:keywords/>
  <dc:description/>
  <cp:lastModifiedBy>Auxier, Richard</cp:lastModifiedBy>
  <cp:revision>712</cp:revision>
  <cp:lastPrinted>2017-05-08T16:39:57Z</cp:lastPrinted>
  <dcterms:created xsi:type="dcterms:W3CDTF">2017-04-24T17:51:06Z</dcterms:created>
  <dcterms:modified xsi:type="dcterms:W3CDTF">2020-11-19T04:22:25Z</dcterms:modified>
  <cp:category/>
</cp:coreProperties>
</file>