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1606" r:id="rId2"/>
    <p:sldId id="1699" r:id="rId3"/>
    <p:sldId id="1698" r:id="rId4"/>
    <p:sldId id="1705" r:id="rId5"/>
    <p:sldId id="1671" r:id="rId6"/>
    <p:sldId id="1706" r:id="rId7"/>
    <p:sldId id="1708" r:id="rId8"/>
    <p:sldId id="1707" r:id="rId9"/>
    <p:sldId id="1710" r:id="rId10"/>
    <p:sldId id="1704" r:id="rId11"/>
    <p:sldId id="1089" r:id="rId12"/>
    <p:sldId id="1118" r:id="rId13"/>
    <p:sldId id="1098" r:id="rId14"/>
    <p:sldId id="1709" r:id="rId15"/>
    <p:sldId id="1567" r:id="rId16"/>
    <p:sldId id="1566" r:id="rId17"/>
    <p:sldId id="1702" r:id="rId18"/>
    <p:sldId id="1713" r:id="rId19"/>
    <p:sldId id="1711" r:id="rId20"/>
    <p:sldId id="1568" r:id="rId21"/>
    <p:sldId id="1522" r:id="rId22"/>
    <p:sldId id="1717" r:id="rId23"/>
    <p:sldId id="1751" r:id="rId24"/>
    <p:sldId id="1719" r:id="rId25"/>
    <p:sldId id="1607" r:id="rId26"/>
    <p:sldId id="1712" r:id="rId27"/>
    <p:sldId id="1720" r:id="rId28"/>
    <p:sldId id="1721" r:id="rId29"/>
    <p:sldId id="1722" r:id="rId30"/>
    <p:sldId id="1723" r:id="rId31"/>
    <p:sldId id="1724" r:id="rId32"/>
    <p:sldId id="1725" r:id="rId33"/>
    <p:sldId id="1726" r:id="rId34"/>
    <p:sldId id="1727" r:id="rId35"/>
    <p:sldId id="1716" r:id="rId36"/>
    <p:sldId id="174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orenz [KDOT]" initials="JL[" lastIdx="1" clrIdx="0">
    <p:extLst>
      <p:ext uri="{19B8F6BF-5375-455C-9EA6-DF929625EA0E}">
        <p15:presenceInfo xmlns:p15="http://schemas.microsoft.com/office/powerpoint/2012/main" userId="S::julie.lorenz@kdot.ks.gov::9cfabac3-f72e-420c-9b81-3584ccdeb71f" providerId="AD"/>
      </p:ext>
    </p:extLst>
  </p:cmAuthor>
  <p:cmAuthor id="2" name="Amy Link [KDOT]" initials="AL[" lastIdx="7" clrIdx="1">
    <p:extLst>
      <p:ext uri="{19B8F6BF-5375-455C-9EA6-DF929625EA0E}">
        <p15:presenceInfo xmlns:p15="http://schemas.microsoft.com/office/powerpoint/2012/main" userId="S::Amy.Link@kdot.ks.gov::bb461cea-8a22-407d-a667-84c8c7317f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AF1C"/>
    <a:srgbClr val="41637E"/>
    <a:srgbClr val="333F50"/>
    <a:srgbClr val="051A35"/>
    <a:srgbClr val="CBCBCB"/>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91" autoAdjust="0"/>
    <p:restoredTop sz="64070" autoAdjust="0"/>
  </p:normalViewPr>
  <p:slideViewPr>
    <p:cSldViewPr snapToGrid="0">
      <p:cViewPr varScale="1">
        <p:scale>
          <a:sx n="55" d="100"/>
          <a:sy n="55" d="100"/>
        </p:scale>
        <p:origin x="1334" y="38"/>
      </p:cViewPr>
      <p:guideLst/>
    </p:cSldViewPr>
  </p:slideViewPr>
  <p:notesTextViewPr>
    <p:cViewPr>
      <p:scale>
        <a:sx n="1" d="1"/>
        <a:sy n="1" d="1"/>
      </p:scale>
      <p:origin x="0" y="0"/>
    </p:cViewPr>
  </p:notesTextViewPr>
  <p:sorterViewPr>
    <p:cViewPr>
      <p:scale>
        <a:sx n="100" d="100"/>
        <a:sy n="100" d="100"/>
      </p:scale>
      <p:origin x="0" y="-604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ink.BMCD\AppData\Local\Microsoft\Windows\INetCache\Content.Outlook\3TM3UA2D\Pavement%20Health%201031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link.BMCD\Desktop\KDOT%20Task%20Force\Pavement%20Treatment%20Number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ink.BMCD\Desktop\KDOT%20Task%20Force\Pavement%20Treatment%20Number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ink.BMCD\Desktop\KDOT%20Task%20Force\Pavement%20Treatment%20Number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file:///C:\Users\alink.BMCD\Documents\KDOT%20101%20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96792835106135"/>
          <c:y val="6.1059739974076647E-2"/>
          <c:w val="0.82731569737993282"/>
          <c:h val="0.90537564291499395"/>
        </c:manualLayout>
      </c:layout>
      <c:scatterChart>
        <c:scatterStyle val="lineMarker"/>
        <c:varyColors val="0"/>
        <c:ser>
          <c:idx val="2"/>
          <c:order val="2"/>
          <c:tx>
            <c:strRef>
              <c:f>Combined!$D$1</c:f>
              <c:strCache>
                <c:ptCount val="1"/>
                <c:pt idx="0">
                  <c:v>Total KDOT System</c:v>
                </c:pt>
              </c:strCache>
            </c:strRef>
          </c:tx>
          <c:spPr>
            <a:ln w="76200" cap="rnd">
              <a:solidFill>
                <a:srgbClr val="FFC000"/>
              </a:solidFill>
              <a:round/>
            </a:ln>
            <a:effectLst/>
          </c:spPr>
          <c:marker>
            <c:symbol val="none"/>
          </c:marker>
          <c:xVal>
            <c:numRef>
              <c:f>Combined!$A$2:$A$20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xVal>
          <c:yVal>
            <c:numRef>
              <c:f>Combined!$D$2:$D$20</c:f>
              <c:numCache>
                <c:formatCode>#,##0</c:formatCode>
                <c:ptCount val="19"/>
                <c:pt idx="0">
                  <c:v>2079.1530000000012</c:v>
                </c:pt>
                <c:pt idx="1">
                  <c:v>3795.3675000000026</c:v>
                </c:pt>
                <c:pt idx="2">
                  <c:v>5726.5110000000041</c:v>
                </c:pt>
                <c:pt idx="3">
                  <c:v>7215.6540000000041</c:v>
                </c:pt>
                <c:pt idx="4">
                  <c:v>10972.979500000005</c:v>
                </c:pt>
                <c:pt idx="5">
                  <c:v>12184.976000000004</c:v>
                </c:pt>
                <c:pt idx="6">
                  <c:v>12566.454500000003</c:v>
                </c:pt>
                <c:pt idx="7">
                  <c:v>9523.6130000000048</c:v>
                </c:pt>
                <c:pt idx="8">
                  <c:v>6619.4065000000046</c:v>
                </c:pt>
                <c:pt idx="9">
                  <c:v>3015.3665000000046</c:v>
                </c:pt>
                <c:pt idx="10">
                  <c:v>-801.53999999999496</c:v>
                </c:pt>
                <c:pt idx="11">
                  <c:v>-377.43599999999606</c:v>
                </c:pt>
                <c:pt idx="12">
                  <c:v>2991.3210000000036</c:v>
                </c:pt>
                <c:pt idx="13">
                  <c:v>1609.6250000000045</c:v>
                </c:pt>
                <c:pt idx="14">
                  <c:v>2996.8580000000043</c:v>
                </c:pt>
                <c:pt idx="15">
                  <c:v>1423.1995000000045</c:v>
                </c:pt>
                <c:pt idx="16">
                  <c:v>-2250.5989999999956</c:v>
                </c:pt>
                <c:pt idx="17">
                  <c:v>-8030.359999999996</c:v>
                </c:pt>
                <c:pt idx="18">
                  <c:v>-10458.750999999997</c:v>
                </c:pt>
              </c:numCache>
            </c:numRef>
          </c:yVal>
          <c:smooth val="0"/>
          <c:extLst>
            <c:ext xmlns:c16="http://schemas.microsoft.com/office/drawing/2014/chart" uri="{C3380CC4-5D6E-409C-BE32-E72D297353CC}">
              <c16:uniqueId val="{00000000-2725-4BAE-AD9D-215C15BCD2A9}"/>
            </c:ext>
          </c:extLst>
        </c:ser>
        <c:dLbls>
          <c:showLegendKey val="0"/>
          <c:showVal val="0"/>
          <c:showCatName val="0"/>
          <c:showSerName val="0"/>
          <c:showPercent val="0"/>
          <c:showBubbleSize val="0"/>
        </c:dLbls>
        <c:axId val="1669174287"/>
        <c:axId val="1671264959"/>
        <c:extLst>
          <c:ext xmlns:c15="http://schemas.microsoft.com/office/drawing/2012/chart" uri="{02D57815-91ED-43cb-92C2-25804820EDAC}">
            <c15:filteredScatterSeries>
              <c15:ser>
                <c:idx val="1"/>
                <c:order val="0"/>
                <c:tx>
                  <c:strRef>
                    <c:extLst>
                      <c:ext uri="{02D57815-91ED-43cb-92C2-25804820EDAC}">
                        <c15:formulaRef>
                          <c15:sqref>Combined!$B$1</c15:sqref>
                        </c15:formulaRef>
                      </c:ext>
                    </c:extLst>
                    <c:strCache>
                      <c:ptCount val="1"/>
                      <c:pt idx="0">
                        <c:v>Non-Interstate</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Combined!$A$2:$A$26</c15:sqref>
                        </c15:formulaRef>
                      </c:ext>
                    </c:extLst>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2019</c:v>
                      </c:pt>
                    </c:numCache>
                  </c:numRef>
                </c:xVal>
                <c:yVal>
                  <c:numRef>
                    <c:extLst>
                      <c:ext uri="{02D57815-91ED-43cb-92C2-25804820EDAC}">
                        <c15:formulaRef>
                          <c15:sqref>Combined!$B$2:$B$26</c15:sqref>
                        </c15:formulaRef>
                      </c:ext>
                    </c:extLst>
                    <c:numCache>
                      <c:formatCode>#,##0</c:formatCode>
                      <c:ptCount val="25"/>
                      <c:pt idx="0">
                        <c:v>2158.8100000000013</c:v>
                      </c:pt>
                      <c:pt idx="1">
                        <c:v>3093.6305000000029</c:v>
                      </c:pt>
                      <c:pt idx="2">
                        <c:v>4181.0200000000041</c:v>
                      </c:pt>
                      <c:pt idx="3">
                        <c:v>6025.8520000000044</c:v>
                      </c:pt>
                      <c:pt idx="4">
                        <c:v>8765.6635000000042</c:v>
                      </c:pt>
                      <c:pt idx="5">
                        <c:v>9199.9320000000043</c:v>
                      </c:pt>
                      <c:pt idx="6">
                        <c:v>9423.6015000000043</c:v>
                      </c:pt>
                      <c:pt idx="7">
                        <c:v>7335.2400000000043</c:v>
                      </c:pt>
                      <c:pt idx="8">
                        <c:v>5020.6075000000046</c:v>
                      </c:pt>
                      <c:pt idx="9">
                        <c:v>2049.1125000000047</c:v>
                      </c:pt>
                      <c:pt idx="10">
                        <c:v>-973.60899999999492</c:v>
                      </c:pt>
                      <c:pt idx="11">
                        <c:v>-361.75699999999597</c:v>
                      </c:pt>
                      <c:pt idx="12">
                        <c:v>2626.7760000000035</c:v>
                      </c:pt>
                      <c:pt idx="13">
                        <c:v>1568.7200000000048</c:v>
                      </c:pt>
                      <c:pt idx="14">
                        <c:v>3018.9250000000047</c:v>
                      </c:pt>
                      <c:pt idx="15">
                        <c:v>1967.2115000000049</c:v>
                      </c:pt>
                      <c:pt idx="16">
                        <c:v>-1606.7089999999953</c:v>
                      </c:pt>
                      <c:pt idx="17">
                        <c:v>-6245.3849999999957</c:v>
                      </c:pt>
                      <c:pt idx="18">
                        <c:v>-8075.3909999999951</c:v>
                      </c:pt>
                      <c:pt idx="19">
                        <c:v>-5088.2243333333272</c:v>
                      </c:pt>
                      <c:pt idx="20">
                        <c:v>-2101.0576666666593</c:v>
                      </c:pt>
                      <c:pt idx="21">
                        <c:v>886.10900000000856</c:v>
                      </c:pt>
                      <c:pt idx="22">
                        <c:v>3873.2756666666764</c:v>
                      </c:pt>
                      <c:pt idx="23">
                        <c:v>6860.4423333333443</c:v>
                      </c:pt>
                      <c:pt idx="24">
                        <c:v>-11422.925166666661</c:v>
                      </c:pt>
                    </c:numCache>
                  </c:numRef>
                </c:yVal>
                <c:smooth val="0"/>
                <c:extLst>
                  <c:ext xmlns:c16="http://schemas.microsoft.com/office/drawing/2014/chart" uri="{C3380CC4-5D6E-409C-BE32-E72D297353CC}">
                    <c16:uniqueId val="{00000001-2725-4BAE-AD9D-215C15BCD2A9}"/>
                  </c:ext>
                </c:extLst>
              </c15:ser>
            </c15:filteredScatterSeries>
            <c15:filteredScatterSeries>
              <c15:ser>
                <c:idx val="0"/>
                <c:order val="1"/>
                <c:tx>
                  <c:strRef>
                    <c:extLst xmlns:c15="http://schemas.microsoft.com/office/drawing/2012/chart">
                      <c:ext xmlns:c15="http://schemas.microsoft.com/office/drawing/2012/chart" uri="{02D57815-91ED-43cb-92C2-25804820EDAC}">
                        <c15:formulaRef>
                          <c15:sqref>Combined!$C$1</c15:sqref>
                        </c15:formulaRef>
                      </c:ext>
                    </c:extLst>
                    <c:strCache>
                      <c:ptCount val="1"/>
                      <c:pt idx="0">
                        <c:v>Interstate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xmlns:c15="http://schemas.microsoft.com/office/drawing/2012/chart">
                      <c:ext xmlns:c15="http://schemas.microsoft.com/office/drawing/2012/chart" uri="{02D57815-91ED-43cb-92C2-25804820EDAC}">
                        <c15:formulaRef>
                          <c15:sqref>Combined!$A$2:$A$26</c15:sqref>
                        </c15:formulaRef>
                      </c:ext>
                    </c:extLst>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2019</c:v>
                      </c:pt>
                    </c:numCache>
                  </c:numRef>
                </c:xVal>
                <c:yVal>
                  <c:numRef>
                    <c:extLst xmlns:c15="http://schemas.microsoft.com/office/drawing/2012/chart">
                      <c:ext xmlns:c15="http://schemas.microsoft.com/office/drawing/2012/chart" uri="{02D57815-91ED-43cb-92C2-25804820EDAC}">
                        <c15:formulaRef>
                          <c15:sqref>Combined!$C$2:$C$26</c15:sqref>
                        </c15:formulaRef>
                      </c:ext>
                    </c:extLst>
                    <c:numCache>
                      <c:formatCode>#,##0</c:formatCode>
                      <c:ptCount val="25"/>
                      <c:pt idx="0">
                        <c:v>-79.657000000000153</c:v>
                      </c:pt>
                      <c:pt idx="1">
                        <c:v>701.73699999999963</c:v>
                      </c:pt>
                      <c:pt idx="2">
                        <c:v>1545.4909999999995</c:v>
                      </c:pt>
                      <c:pt idx="3">
                        <c:v>1189.8019999999997</c:v>
                      </c:pt>
                      <c:pt idx="4">
                        <c:v>2207.3159999999998</c:v>
                      </c:pt>
                      <c:pt idx="5">
                        <c:v>2985.0439999999999</c:v>
                      </c:pt>
                      <c:pt idx="6">
                        <c:v>3142.8530000000001</c:v>
                      </c:pt>
                      <c:pt idx="7">
                        <c:v>2188.373</c:v>
                      </c:pt>
                      <c:pt idx="8">
                        <c:v>1598.799</c:v>
                      </c:pt>
                      <c:pt idx="9">
                        <c:v>966.25399999999991</c:v>
                      </c:pt>
                      <c:pt idx="10">
                        <c:v>172.06899999999996</c:v>
                      </c:pt>
                      <c:pt idx="11">
                        <c:v>-15.679000000000087</c:v>
                      </c:pt>
                      <c:pt idx="12">
                        <c:v>364.54499999999985</c:v>
                      </c:pt>
                      <c:pt idx="13">
                        <c:v>40.904999999999859</c:v>
                      </c:pt>
                      <c:pt idx="14">
                        <c:v>-22.067000000000348</c:v>
                      </c:pt>
                      <c:pt idx="15">
                        <c:v>-544.0120000000004</c:v>
                      </c:pt>
                      <c:pt idx="16">
                        <c:v>-643.89000000000055</c:v>
                      </c:pt>
                      <c:pt idx="17">
                        <c:v>-1784.9750000000006</c:v>
                      </c:pt>
                      <c:pt idx="18">
                        <c:v>-2383.3600000000006</c:v>
                      </c:pt>
                      <c:pt idx="19">
                        <c:v>-2688.3600000000006</c:v>
                      </c:pt>
                      <c:pt idx="20">
                        <c:v>-2993.3600000000006</c:v>
                      </c:pt>
                      <c:pt idx="21">
                        <c:v>-3298.3600000000006</c:v>
                      </c:pt>
                      <c:pt idx="22">
                        <c:v>-3603.3600000000006</c:v>
                      </c:pt>
                      <c:pt idx="23">
                        <c:v>-3908.3600000000006</c:v>
                      </c:pt>
                      <c:pt idx="24">
                        <c:v>-2996.4760000000006</c:v>
                      </c:pt>
                    </c:numCache>
                  </c:numRef>
                </c:yVal>
                <c:smooth val="0"/>
                <c:extLst xmlns:c15="http://schemas.microsoft.com/office/drawing/2012/chart">
                  <c:ext xmlns:c16="http://schemas.microsoft.com/office/drawing/2014/chart" uri="{C3380CC4-5D6E-409C-BE32-E72D297353CC}">
                    <c16:uniqueId val="{00000002-2725-4BAE-AD9D-215C15BCD2A9}"/>
                  </c:ext>
                </c:extLst>
              </c15:ser>
            </c15:filteredScatterSeries>
            <c15:filteredScatterSeries>
              <c15:ser>
                <c:idx val="3"/>
                <c:order val="3"/>
                <c:tx>
                  <c:v>$600M</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Combined!$A$20:$A$21</c15:sqref>
                        </c15:formulaRef>
                      </c:ext>
                    </c:extLst>
                    <c:numCache>
                      <c:formatCode>General</c:formatCode>
                      <c:ptCount val="2"/>
                      <c:pt idx="0">
                        <c:v>2018</c:v>
                      </c:pt>
                      <c:pt idx="1">
                        <c:v>2019</c:v>
                      </c:pt>
                    </c:numCache>
                  </c:numRef>
                </c:xVal>
                <c:yVal>
                  <c:numRef>
                    <c:extLst xmlns:c15="http://schemas.microsoft.com/office/drawing/2012/chart">
                      <c:ext xmlns:c15="http://schemas.microsoft.com/office/drawing/2012/chart" uri="{02D57815-91ED-43cb-92C2-25804820EDAC}">
                        <c15:formulaRef>
                          <c15:sqref>Combined!$D$20:$D$21</c15:sqref>
                        </c15:formulaRef>
                      </c:ext>
                    </c:extLst>
                    <c:numCache>
                      <c:formatCode>#,##0</c:formatCode>
                      <c:ptCount val="2"/>
                      <c:pt idx="0">
                        <c:v>-10458.750999999997</c:v>
                      </c:pt>
                      <c:pt idx="1">
                        <c:v>-7776.5843333333278</c:v>
                      </c:pt>
                    </c:numCache>
                  </c:numRef>
                </c:yVal>
                <c:smooth val="0"/>
                <c:extLst xmlns:c15="http://schemas.microsoft.com/office/drawing/2012/chart">
                  <c:ext xmlns:c16="http://schemas.microsoft.com/office/drawing/2014/chart" uri="{C3380CC4-5D6E-409C-BE32-E72D297353CC}">
                    <c16:uniqueId val="{00000003-2725-4BAE-AD9D-215C15BCD2A9}"/>
                  </c:ext>
                </c:extLst>
              </c15:ser>
            </c15:filteredScatterSeries>
            <c15:filteredScatterSeries>
              <c15:ser>
                <c:idx val="4"/>
                <c:order val="4"/>
                <c:tx>
                  <c:v>Swept Revenue</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(Combined!$A$20,Combined!$A$26)</c15:sqref>
                        </c15:formulaRef>
                      </c:ext>
                    </c:extLst>
                    <c:numCache>
                      <c:formatCode>General</c:formatCode>
                      <c:ptCount val="2"/>
                      <c:pt idx="0">
                        <c:v>2018</c:v>
                      </c:pt>
                      <c:pt idx="1">
                        <c:v>2019</c:v>
                      </c:pt>
                    </c:numCache>
                  </c:numRef>
                </c:xVal>
                <c:yVal>
                  <c:numRef>
                    <c:extLst xmlns:c15="http://schemas.microsoft.com/office/drawing/2012/chart">
                      <c:ext xmlns:c15="http://schemas.microsoft.com/office/drawing/2012/chart" uri="{02D57815-91ED-43cb-92C2-25804820EDAC}">
                        <c15:formulaRef>
                          <c15:sqref>(Combined!$D$20,Combined!$D$26)</c15:sqref>
                        </c15:formulaRef>
                      </c:ext>
                    </c:extLst>
                    <c:numCache>
                      <c:formatCode>#,##0</c:formatCode>
                      <c:ptCount val="2"/>
                      <c:pt idx="0">
                        <c:v>-10458.750999999997</c:v>
                      </c:pt>
                      <c:pt idx="1">
                        <c:v>-14419.401166666661</c:v>
                      </c:pt>
                    </c:numCache>
                  </c:numRef>
                </c:yVal>
                <c:smooth val="0"/>
                <c:extLst xmlns:c15="http://schemas.microsoft.com/office/drawing/2012/chart">
                  <c:ext xmlns:c16="http://schemas.microsoft.com/office/drawing/2014/chart" uri="{C3380CC4-5D6E-409C-BE32-E72D297353CC}">
                    <c16:uniqueId val="{00000004-2725-4BAE-AD9D-215C15BCD2A9}"/>
                  </c:ext>
                </c:extLst>
              </c15:ser>
            </c15:filteredScatterSeries>
          </c:ext>
        </c:extLst>
      </c:scatterChart>
      <c:valAx>
        <c:axId val="1669174287"/>
        <c:scaling>
          <c:orientation val="minMax"/>
          <c:max val="2019"/>
          <c:min val="2000"/>
        </c:scaling>
        <c:delete val="0"/>
        <c:axPos val="b"/>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71264959"/>
        <c:crosses val="autoZero"/>
        <c:crossBetween val="midCat"/>
      </c:valAx>
      <c:valAx>
        <c:axId val="16712649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66917428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Projected</c:v>
                </c:pt>
              </c:strCache>
            </c:strRef>
          </c:tx>
          <c:spPr>
            <a:solidFill>
              <a:srgbClr val="17479E"/>
            </a:solidFill>
            <a:ln>
              <a:noFill/>
            </a:ln>
            <a:effectLst/>
          </c:spPr>
          <c:invertIfNegative val="0"/>
          <c:cat>
            <c:strRef>
              <c:f>Sheet1!$A$2:$A$11</c:f>
              <c:strCache>
                <c:ptCount val="10"/>
                <c:pt idx="0">
                  <c:v>2011       </c:v>
                </c:pt>
                <c:pt idx="1">
                  <c:v>2012      </c:v>
                </c:pt>
                <c:pt idx="2">
                  <c:v>2013       </c:v>
                </c:pt>
                <c:pt idx="3">
                  <c:v>2014     </c:v>
                </c:pt>
                <c:pt idx="4">
                  <c:v>2015      </c:v>
                </c:pt>
                <c:pt idx="5">
                  <c:v>2016       </c:v>
                </c:pt>
                <c:pt idx="6">
                  <c:v>2017       </c:v>
                </c:pt>
                <c:pt idx="7">
                  <c:v>2018       </c:v>
                </c:pt>
                <c:pt idx="8">
                  <c:v>2019      </c:v>
                </c:pt>
                <c:pt idx="9">
                  <c:v>2020       </c:v>
                </c:pt>
              </c:strCache>
            </c:strRef>
          </c:cat>
          <c:val>
            <c:numRef>
              <c:f>Sheet1!$B$2:$B$11</c:f>
              <c:numCache>
                <c:formatCode>General</c:formatCode>
                <c:ptCount val="10"/>
                <c:pt idx="0">
                  <c:v>365</c:v>
                </c:pt>
                <c:pt idx="1">
                  <c:v>365</c:v>
                </c:pt>
                <c:pt idx="2">
                  <c:v>378</c:v>
                </c:pt>
                <c:pt idx="3">
                  <c:v>391</c:v>
                </c:pt>
                <c:pt idx="4">
                  <c:v>405</c:v>
                </c:pt>
                <c:pt idx="5">
                  <c:v>423</c:v>
                </c:pt>
                <c:pt idx="6">
                  <c:v>442</c:v>
                </c:pt>
                <c:pt idx="7">
                  <c:v>462</c:v>
                </c:pt>
                <c:pt idx="8">
                  <c:v>482</c:v>
                </c:pt>
                <c:pt idx="9">
                  <c:v>504</c:v>
                </c:pt>
              </c:numCache>
            </c:numRef>
          </c:val>
          <c:extLst>
            <c:ext xmlns:c16="http://schemas.microsoft.com/office/drawing/2014/chart" uri="{C3380CC4-5D6E-409C-BE32-E72D297353CC}">
              <c16:uniqueId val="{00000000-92E9-4A86-A5CC-84A547810468}"/>
            </c:ext>
          </c:extLst>
        </c:ser>
        <c:ser>
          <c:idx val="1"/>
          <c:order val="1"/>
          <c:tx>
            <c:strRef>
              <c:f>Sheet1!$C$1</c:f>
              <c:strCache>
                <c:ptCount val="1"/>
                <c:pt idx="0">
                  <c:v>Actual</c:v>
                </c:pt>
              </c:strCache>
            </c:strRef>
          </c:tx>
          <c:spPr>
            <a:solidFill>
              <a:schemeClr val="accent2"/>
            </a:solidFill>
            <a:ln>
              <a:noFill/>
            </a:ln>
            <a:effectLst/>
          </c:spPr>
          <c:invertIfNegative val="0"/>
          <c:cat>
            <c:strRef>
              <c:f>Sheet1!$A$2:$A$11</c:f>
              <c:strCache>
                <c:ptCount val="10"/>
                <c:pt idx="0">
                  <c:v>2011       </c:v>
                </c:pt>
                <c:pt idx="1">
                  <c:v>2012      </c:v>
                </c:pt>
                <c:pt idx="2">
                  <c:v>2013       </c:v>
                </c:pt>
                <c:pt idx="3">
                  <c:v>2014     </c:v>
                </c:pt>
                <c:pt idx="4">
                  <c:v>2015      </c:v>
                </c:pt>
                <c:pt idx="5">
                  <c:v>2016       </c:v>
                </c:pt>
                <c:pt idx="6">
                  <c:v>2017       </c:v>
                </c:pt>
                <c:pt idx="7">
                  <c:v>2018       </c:v>
                </c:pt>
                <c:pt idx="8">
                  <c:v>2019      </c:v>
                </c:pt>
                <c:pt idx="9">
                  <c:v>2020       </c:v>
                </c:pt>
              </c:strCache>
            </c:strRef>
          </c:cat>
          <c:val>
            <c:numRef>
              <c:f>Sheet1!$C$2:$C$11</c:f>
              <c:numCache>
                <c:formatCode>General</c:formatCode>
                <c:ptCount val="10"/>
                <c:pt idx="0">
                  <c:v>330</c:v>
                </c:pt>
                <c:pt idx="1">
                  <c:v>374</c:v>
                </c:pt>
                <c:pt idx="2">
                  <c:v>294</c:v>
                </c:pt>
                <c:pt idx="3">
                  <c:v>387</c:v>
                </c:pt>
                <c:pt idx="4">
                  <c:v>401</c:v>
                </c:pt>
                <c:pt idx="5">
                  <c:v>216</c:v>
                </c:pt>
                <c:pt idx="6">
                  <c:v>131</c:v>
                </c:pt>
                <c:pt idx="7">
                  <c:v>312</c:v>
                </c:pt>
                <c:pt idx="8">
                  <c:v>360</c:v>
                </c:pt>
                <c:pt idx="9">
                  <c:v>350</c:v>
                </c:pt>
              </c:numCache>
            </c:numRef>
          </c:val>
          <c:extLst>
            <c:ext xmlns:c16="http://schemas.microsoft.com/office/drawing/2014/chart" uri="{C3380CC4-5D6E-409C-BE32-E72D297353CC}">
              <c16:uniqueId val="{00000001-92E9-4A86-A5CC-84A547810468}"/>
            </c:ext>
          </c:extLst>
        </c:ser>
        <c:dLbls>
          <c:showLegendKey val="0"/>
          <c:showVal val="0"/>
          <c:showCatName val="0"/>
          <c:showSerName val="0"/>
          <c:showPercent val="0"/>
          <c:showBubbleSize val="0"/>
        </c:dLbls>
        <c:gapWidth val="219"/>
        <c:overlap val="-27"/>
        <c:axId val="1657965840"/>
        <c:axId val="1666628896"/>
      </c:barChart>
      <c:catAx>
        <c:axId val="1657965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666628896"/>
        <c:crosses val="autoZero"/>
        <c:auto val="1"/>
        <c:lblAlgn val="ctr"/>
        <c:lblOffset val="100"/>
        <c:noMultiLvlLbl val="0"/>
      </c:catAx>
      <c:valAx>
        <c:axId val="166662889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16579658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92248389144029"/>
          <c:y val="5.261151827500242E-2"/>
          <c:w val="0.76491432948268501"/>
          <c:h val="0.78939266236496319"/>
        </c:manualLayout>
      </c:layout>
      <c:barChart>
        <c:barDir val="col"/>
        <c:grouping val="stacked"/>
        <c:varyColors val="0"/>
        <c:ser>
          <c:idx val="0"/>
          <c:order val="0"/>
          <c:tx>
            <c:strRef>
              <c:f>NonInt!$L$60</c:f>
              <c:strCache>
                <c:ptCount val="1"/>
                <c:pt idx="0">
                  <c:v>Heavy</c:v>
                </c:pt>
              </c:strCache>
            </c:strRef>
          </c:tx>
          <c:spPr>
            <a:solidFill>
              <a:srgbClr val="17479E"/>
            </a:solidFill>
            <a:ln>
              <a:noFill/>
            </a:ln>
            <a:effectLst/>
          </c:spPr>
          <c:invertIfNegative val="0"/>
          <c:cat>
            <c:strRef>
              <c:f>NonInt!$K$61:$K$63</c:f>
              <c:strCache>
                <c:ptCount val="3"/>
                <c:pt idx="0">
                  <c:v>CTP</c:v>
                </c:pt>
                <c:pt idx="1">
                  <c:v>Early T-WORKS (2011-2015)</c:v>
                </c:pt>
                <c:pt idx="2">
                  <c:v>Late T-WORKS (2016-2017)</c:v>
                </c:pt>
              </c:strCache>
            </c:strRef>
          </c:cat>
          <c:val>
            <c:numRef>
              <c:f>NonInt!$L$61:$L$63</c:f>
              <c:numCache>
                <c:formatCode>General</c:formatCode>
                <c:ptCount val="3"/>
                <c:pt idx="0">
                  <c:v>365.74560000000002</c:v>
                </c:pt>
                <c:pt idx="1">
                  <c:v>361.0994</c:v>
                </c:pt>
                <c:pt idx="2">
                  <c:v>182.36</c:v>
                </c:pt>
              </c:numCache>
            </c:numRef>
          </c:val>
          <c:extLst>
            <c:ext xmlns:c16="http://schemas.microsoft.com/office/drawing/2014/chart" uri="{C3380CC4-5D6E-409C-BE32-E72D297353CC}">
              <c16:uniqueId val="{00000000-FC1A-459E-9FAB-E4363609D4A3}"/>
            </c:ext>
          </c:extLst>
        </c:ser>
        <c:ser>
          <c:idx val="1"/>
          <c:order val="1"/>
          <c:tx>
            <c:strRef>
              <c:f>NonInt!$M$60</c:f>
              <c:strCache>
                <c:ptCount val="1"/>
                <c:pt idx="0">
                  <c:v>Light</c:v>
                </c:pt>
              </c:strCache>
            </c:strRef>
          </c:tx>
          <c:spPr>
            <a:solidFill>
              <a:srgbClr val="E6A300"/>
            </a:solidFill>
            <a:ln>
              <a:noFill/>
            </a:ln>
            <a:effectLst/>
          </c:spPr>
          <c:invertIfNegative val="0"/>
          <c:cat>
            <c:strRef>
              <c:f>NonInt!$K$61:$K$63</c:f>
              <c:strCache>
                <c:ptCount val="3"/>
                <c:pt idx="0">
                  <c:v>CTP</c:v>
                </c:pt>
                <c:pt idx="1">
                  <c:v>Early T-WORKS (2011-2015)</c:v>
                </c:pt>
                <c:pt idx="2">
                  <c:v>Late T-WORKS (2016-2017)</c:v>
                </c:pt>
              </c:strCache>
            </c:strRef>
          </c:cat>
          <c:val>
            <c:numRef>
              <c:f>NonInt!$M$61:$M$63</c:f>
              <c:numCache>
                <c:formatCode>General</c:formatCode>
                <c:ptCount val="3"/>
                <c:pt idx="0">
                  <c:v>454.96370000000007</c:v>
                </c:pt>
                <c:pt idx="1">
                  <c:v>515.62540000000001</c:v>
                </c:pt>
                <c:pt idx="2">
                  <c:v>398.45349999999996</c:v>
                </c:pt>
              </c:numCache>
            </c:numRef>
          </c:val>
          <c:extLst>
            <c:ext xmlns:c16="http://schemas.microsoft.com/office/drawing/2014/chart" uri="{C3380CC4-5D6E-409C-BE32-E72D297353CC}">
              <c16:uniqueId val="{00000001-FC1A-459E-9FAB-E4363609D4A3}"/>
            </c:ext>
          </c:extLst>
        </c:ser>
        <c:ser>
          <c:idx val="2"/>
          <c:order val="2"/>
          <c:tx>
            <c:strRef>
              <c:f>NonInt!$N$60</c:f>
              <c:strCache>
                <c:ptCount val="1"/>
                <c:pt idx="0">
                  <c:v>Very Light</c:v>
                </c:pt>
              </c:strCache>
            </c:strRef>
          </c:tx>
          <c:spPr>
            <a:solidFill>
              <a:schemeClr val="accent3"/>
            </a:solidFill>
            <a:ln>
              <a:noFill/>
            </a:ln>
            <a:effectLst/>
          </c:spPr>
          <c:invertIfNegative val="0"/>
          <c:cat>
            <c:strRef>
              <c:f>NonInt!$K$61:$K$63</c:f>
              <c:strCache>
                <c:ptCount val="3"/>
                <c:pt idx="0">
                  <c:v>CTP</c:v>
                </c:pt>
                <c:pt idx="1">
                  <c:v>Early T-WORKS (2011-2015)</c:v>
                </c:pt>
                <c:pt idx="2">
                  <c:v>Late T-WORKS (2016-2017)</c:v>
                </c:pt>
              </c:strCache>
            </c:strRef>
          </c:cat>
          <c:val>
            <c:numRef>
              <c:f>NonInt!$N$61:$N$63</c:f>
              <c:numCache>
                <c:formatCode>General</c:formatCode>
                <c:ptCount val="3"/>
                <c:pt idx="0">
                  <c:v>891.73160000000007</c:v>
                </c:pt>
                <c:pt idx="1">
                  <c:v>921.05400000000009</c:v>
                </c:pt>
                <c:pt idx="2">
                  <c:v>295.17700000000002</c:v>
                </c:pt>
              </c:numCache>
            </c:numRef>
          </c:val>
          <c:extLst>
            <c:ext xmlns:c16="http://schemas.microsoft.com/office/drawing/2014/chart" uri="{C3380CC4-5D6E-409C-BE32-E72D297353CC}">
              <c16:uniqueId val="{00000002-FC1A-459E-9FAB-E4363609D4A3}"/>
            </c:ext>
          </c:extLst>
        </c:ser>
        <c:dLbls>
          <c:showLegendKey val="0"/>
          <c:showVal val="0"/>
          <c:showCatName val="0"/>
          <c:showSerName val="0"/>
          <c:showPercent val="0"/>
          <c:showBubbleSize val="0"/>
        </c:dLbls>
        <c:gapWidth val="150"/>
        <c:overlap val="100"/>
        <c:axId val="1653299616"/>
        <c:axId val="1566437152"/>
      </c:barChart>
      <c:catAx>
        <c:axId val="1653299616"/>
        <c:scaling>
          <c:orientation val="minMax"/>
        </c:scaling>
        <c:delete val="1"/>
        <c:axPos val="b"/>
        <c:numFmt formatCode="General" sourceLinked="1"/>
        <c:majorTickMark val="none"/>
        <c:minorTickMark val="none"/>
        <c:tickLblPos val="nextTo"/>
        <c:crossAx val="1566437152"/>
        <c:crosses val="autoZero"/>
        <c:auto val="1"/>
        <c:lblAlgn val="ctr"/>
        <c:lblOffset val="100"/>
        <c:noMultiLvlLbl val="0"/>
      </c:catAx>
      <c:valAx>
        <c:axId val="1566437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6532996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14260717410323E-2"/>
          <c:y val="0.14730612244897962"/>
          <c:w val="0.81051859142607174"/>
          <c:h val="0.66055760887031978"/>
        </c:manualLayout>
      </c:layout>
      <c:barChart>
        <c:barDir val="col"/>
        <c:grouping val="stacked"/>
        <c:varyColors val="0"/>
        <c:ser>
          <c:idx val="0"/>
          <c:order val="0"/>
          <c:tx>
            <c:strRef>
              <c:f>NonInt!$K$35</c:f>
              <c:strCache>
                <c:ptCount val="1"/>
                <c:pt idx="0">
                  <c:v>Heavy</c:v>
                </c:pt>
              </c:strCache>
            </c:strRef>
          </c:tx>
          <c:spPr>
            <a:solidFill>
              <a:srgbClr val="17479E"/>
            </a:solidFill>
            <a:ln>
              <a:noFill/>
            </a:ln>
            <a:effectLst/>
          </c:spPr>
          <c:invertIfNegative val="0"/>
          <c:cat>
            <c:numRef>
              <c:f>NonInt!$J$36:$J$42</c:f>
              <c:numCache>
                <c:formatCode>General</c:formatCode>
                <c:ptCount val="7"/>
                <c:pt idx="0">
                  <c:v>2011</c:v>
                </c:pt>
                <c:pt idx="1">
                  <c:v>2012</c:v>
                </c:pt>
                <c:pt idx="2">
                  <c:v>2013</c:v>
                </c:pt>
                <c:pt idx="3">
                  <c:v>2014</c:v>
                </c:pt>
                <c:pt idx="4">
                  <c:v>2015</c:v>
                </c:pt>
                <c:pt idx="5">
                  <c:v>2016</c:v>
                </c:pt>
                <c:pt idx="6">
                  <c:v>2017</c:v>
                </c:pt>
              </c:numCache>
            </c:numRef>
          </c:cat>
          <c:val>
            <c:numRef>
              <c:f>NonInt!$K$36:$K$42</c:f>
              <c:numCache>
                <c:formatCode>General</c:formatCode>
                <c:ptCount val="7"/>
                <c:pt idx="0">
                  <c:v>341.673</c:v>
                </c:pt>
                <c:pt idx="1">
                  <c:v>476.286</c:v>
                </c:pt>
                <c:pt idx="2">
                  <c:v>175.69300000000001</c:v>
                </c:pt>
                <c:pt idx="3">
                  <c:v>446.38299999999998</c:v>
                </c:pt>
                <c:pt idx="4">
                  <c:v>365.46199999999999</c:v>
                </c:pt>
                <c:pt idx="5">
                  <c:v>253.179</c:v>
                </c:pt>
                <c:pt idx="6">
                  <c:v>111.541</c:v>
                </c:pt>
              </c:numCache>
            </c:numRef>
          </c:val>
          <c:extLst>
            <c:ext xmlns:c16="http://schemas.microsoft.com/office/drawing/2014/chart" uri="{C3380CC4-5D6E-409C-BE32-E72D297353CC}">
              <c16:uniqueId val="{00000000-5201-42FB-AECE-A1E3D3385134}"/>
            </c:ext>
          </c:extLst>
        </c:ser>
        <c:dLbls>
          <c:showLegendKey val="0"/>
          <c:showVal val="0"/>
          <c:showCatName val="0"/>
          <c:showSerName val="0"/>
          <c:showPercent val="0"/>
          <c:showBubbleSize val="0"/>
        </c:dLbls>
        <c:gapWidth val="150"/>
        <c:overlap val="100"/>
        <c:axId val="1337859520"/>
        <c:axId val="1134163088"/>
      </c:barChart>
      <c:lineChart>
        <c:grouping val="stacked"/>
        <c:varyColors val="0"/>
        <c:ser>
          <c:idx val="3"/>
          <c:order val="1"/>
          <c:tx>
            <c:strRef>
              <c:f>NonInt!$N$35</c:f>
              <c:strCache>
                <c:ptCount val="1"/>
                <c:pt idx="0">
                  <c:v>Preservation (roads only) Investment</c:v>
                </c:pt>
              </c:strCache>
            </c:strRef>
          </c:tx>
          <c:spPr>
            <a:ln w="57150" cap="rnd">
              <a:solidFill>
                <a:srgbClr val="008000"/>
              </a:solidFill>
              <a:round/>
            </a:ln>
            <a:effectLst/>
          </c:spPr>
          <c:marker>
            <c:symbol val="circle"/>
            <c:size val="5"/>
            <c:spPr>
              <a:solidFill>
                <a:srgbClr val="008000"/>
              </a:solidFill>
              <a:ln w="57150">
                <a:solidFill>
                  <a:srgbClr val="008000"/>
                </a:solidFill>
              </a:ln>
              <a:effectLst/>
            </c:spPr>
          </c:marker>
          <c:cat>
            <c:numRef>
              <c:f>NonInt!$J$36:$J$42</c:f>
              <c:numCache>
                <c:formatCode>General</c:formatCode>
                <c:ptCount val="7"/>
                <c:pt idx="0">
                  <c:v>2011</c:v>
                </c:pt>
                <c:pt idx="1">
                  <c:v>2012</c:v>
                </c:pt>
                <c:pt idx="2">
                  <c:v>2013</c:v>
                </c:pt>
                <c:pt idx="3">
                  <c:v>2014</c:v>
                </c:pt>
                <c:pt idx="4">
                  <c:v>2015</c:v>
                </c:pt>
                <c:pt idx="5">
                  <c:v>2016</c:v>
                </c:pt>
                <c:pt idx="6">
                  <c:v>2017</c:v>
                </c:pt>
              </c:numCache>
            </c:numRef>
          </c:cat>
          <c:val>
            <c:numRef>
              <c:f>NonInt!$N$36:$N$42</c:f>
              <c:numCache>
                <c:formatCode>"$"#,##0_);[Red]\("$"#,##0\)</c:formatCode>
                <c:ptCount val="7"/>
                <c:pt idx="0">
                  <c:v>281</c:v>
                </c:pt>
                <c:pt idx="1">
                  <c:v>318</c:v>
                </c:pt>
                <c:pt idx="2">
                  <c:v>252</c:v>
                </c:pt>
                <c:pt idx="3">
                  <c:v>298</c:v>
                </c:pt>
                <c:pt idx="4">
                  <c:v>327</c:v>
                </c:pt>
                <c:pt idx="5">
                  <c:v>139</c:v>
                </c:pt>
                <c:pt idx="6">
                  <c:v>122</c:v>
                </c:pt>
              </c:numCache>
            </c:numRef>
          </c:val>
          <c:smooth val="0"/>
          <c:extLst>
            <c:ext xmlns:c16="http://schemas.microsoft.com/office/drawing/2014/chart" uri="{C3380CC4-5D6E-409C-BE32-E72D297353CC}">
              <c16:uniqueId val="{00000003-5201-42FB-AECE-A1E3D3385134}"/>
            </c:ext>
          </c:extLst>
        </c:ser>
        <c:dLbls>
          <c:showLegendKey val="0"/>
          <c:showVal val="0"/>
          <c:showCatName val="0"/>
          <c:showSerName val="0"/>
          <c:showPercent val="0"/>
          <c:showBubbleSize val="0"/>
        </c:dLbls>
        <c:marker val="1"/>
        <c:smooth val="0"/>
        <c:axId val="1337849120"/>
        <c:axId val="1337675680"/>
      </c:lineChart>
      <c:catAx>
        <c:axId val="133785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1134163088"/>
        <c:crosses val="autoZero"/>
        <c:auto val="1"/>
        <c:lblAlgn val="ctr"/>
        <c:lblOffset val="100"/>
        <c:noMultiLvlLbl val="0"/>
      </c:catAx>
      <c:valAx>
        <c:axId val="1134163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337859520"/>
        <c:crosses val="autoZero"/>
        <c:crossBetween val="between"/>
      </c:valAx>
      <c:valAx>
        <c:axId val="1337675680"/>
        <c:scaling>
          <c:orientation val="minMax"/>
        </c:scaling>
        <c:delete val="1"/>
        <c:axPos val="r"/>
        <c:numFmt formatCode="&quot;$&quot;#,##0_);[Red]\(&quot;$&quot;#,##0\)" sourceLinked="1"/>
        <c:majorTickMark val="out"/>
        <c:minorTickMark val="none"/>
        <c:tickLblPos val="nextTo"/>
        <c:crossAx val="1337849120"/>
        <c:crosses val="max"/>
        <c:crossBetween val="between"/>
      </c:valAx>
      <c:catAx>
        <c:axId val="1337849120"/>
        <c:scaling>
          <c:orientation val="minMax"/>
        </c:scaling>
        <c:delete val="1"/>
        <c:axPos val="b"/>
        <c:numFmt formatCode="General" sourceLinked="1"/>
        <c:majorTickMark val="out"/>
        <c:minorTickMark val="none"/>
        <c:tickLblPos val="nextTo"/>
        <c:crossAx val="13376756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NonInt!$L$77</c:f>
              <c:strCache>
                <c:ptCount val="1"/>
                <c:pt idx="0">
                  <c:v>Mod./Expansion</c:v>
                </c:pt>
              </c:strCache>
            </c:strRef>
          </c:tx>
          <c:spPr>
            <a:solidFill>
              <a:schemeClr val="accent2"/>
            </a:solidFill>
            <a:ln>
              <a:noFill/>
            </a:ln>
            <a:effectLst/>
          </c:spPr>
          <c:invertIfNegative val="0"/>
          <c:dPt>
            <c:idx val="0"/>
            <c:invertIfNegative val="0"/>
            <c:bubble3D val="0"/>
            <c:spPr>
              <a:solidFill>
                <a:srgbClr val="17479E"/>
              </a:solidFill>
              <a:ln>
                <a:noFill/>
              </a:ln>
              <a:effectLst/>
            </c:spPr>
            <c:extLst>
              <c:ext xmlns:c16="http://schemas.microsoft.com/office/drawing/2014/chart" uri="{C3380CC4-5D6E-409C-BE32-E72D297353CC}">
                <c16:uniqueId val="{00000000-BD5A-4F0D-8EDC-C50DFB3A3959}"/>
              </c:ext>
            </c:extLst>
          </c:dPt>
          <c:cat>
            <c:strRef>
              <c:f>NonInt!$J$78:$J$81</c:f>
              <c:strCache>
                <c:ptCount val="4"/>
                <c:pt idx="0">
                  <c:v>CTP</c:v>
                </c:pt>
                <c:pt idx="1">
                  <c:v>Early T-WORKS</c:v>
                </c:pt>
                <c:pt idx="2">
                  <c:v>Late T-WORKS</c:v>
                </c:pt>
                <c:pt idx="3">
                  <c:v>2018</c:v>
                </c:pt>
              </c:strCache>
            </c:strRef>
          </c:cat>
          <c:val>
            <c:numRef>
              <c:f>NonInt!$L$78:$L$81</c:f>
              <c:numCache>
                <c:formatCode>"$"#,##0_);[Red]\("$"#,##0\)</c:formatCode>
                <c:ptCount val="4"/>
                <c:pt idx="0">
                  <c:v>300</c:v>
                </c:pt>
                <c:pt idx="1">
                  <c:v>206</c:v>
                </c:pt>
                <c:pt idx="2">
                  <c:v>124</c:v>
                </c:pt>
                <c:pt idx="3">
                  <c:v>0</c:v>
                </c:pt>
              </c:numCache>
            </c:numRef>
          </c:val>
          <c:extLst>
            <c:ext xmlns:c16="http://schemas.microsoft.com/office/drawing/2014/chart" uri="{C3380CC4-5D6E-409C-BE32-E72D297353CC}">
              <c16:uniqueId val="{00000001-AB5D-4DD6-BE4A-82C3F47DD2F1}"/>
            </c:ext>
          </c:extLst>
        </c:ser>
        <c:dLbls>
          <c:showLegendKey val="0"/>
          <c:showVal val="0"/>
          <c:showCatName val="0"/>
          <c:showSerName val="0"/>
          <c:showPercent val="0"/>
          <c:showBubbleSize val="0"/>
        </c:dLbls>
        <c:gapWidth val="150"/>
        <c:axId val="1663265168"/>
        <c:axId val="1303024000"/>
      </c:barChart>
      <c:catAx>
        <c:axId val="1663265168"/>
        <c:scaling>
          <c:orientation val="minMax"/>
        </c:scaling>
        <c:delete val="1"/>
        <c:axPos val="b"/>
        <c:numFmt formatCode="General" sourceLinked="1"/>
        <c:majorTickMark val="none"/>
        <c:minorTickMark val="none"/>
        <c:tickLblPos val="nextTo"/>
        <c:crossAx val="1303024000"/>
        <c:crosses val="autoZero"/>
        <c:auto val="1"/>
        <c:lblAlgn val="ctr"/>
        <c:lblOffset val="100"/>
        <c:noMultiLvlLbl val="0"/>
      </c:catAx>
      <c:valAx>
        <c:axId val="13030240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crossAx val="1663265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Sheet4!$B$7</c:f>
              <c:strCache>
                <c:ptCount val="1"/>
                <c:pt idx="0">
                  <c:v>Preservation</c:v>
                </c:pt>
              </c:strCache>
            </c:strRef>
          </c:tx>
          <c:spPr>
            <a:solidFill>
              <a:srgbClr val="013E7F"/>
            </a:solidFill>
            <a:ln>
              <a:noFill/>
            </a:ln>
            <a:effectLst/>
          </c:spPr>
          <c:invertIfNegative val="0"/>
          <c:dLbls>
            <c:dLbl>
              <c:idx val="1"/>
              <c:tx>
                <c:rich>
                  <a:bodyPr/>
                  <a:lstStyle/>
                  <a:p>
                    <a:r>
                      <a:rPr lang="en-US"/>
                      <a:t>$373</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9B-4D41-AE46-FAD9AECC4B2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Sheet4!$A$8:$A$11</c:f>
              <c:strCache>
                <c:ptCount val="4"/>
                <c:pt idx="0">
                  <c:v>FY2020</c:v>
                </c:pt>
                <c:pt idx="1">
                  <c:v>FY 2019</c:v>
                </c:pt>
                <c:pt idx="2">
                  <c:v>FY 2018</c:v>
                </c:pt>
                <c:pt idx="3">
                  <c:v>FY 2017</c:v>
                </c:pt>
              </c:strCache>
            </c:strRef>
          </c:cat>
          <c:val>
            <c:numRef>
              <c:f>Sheet4!$B$8:$B$11</c:f>
              <c:numCache>
                <c:formatCode>"$"#,##0_);[Red]\("$"#,##0\)</c:formatCode>
                <c:ptCount val="4"/>
                <c:pt idx="0">
                  <c:v>350</c:v>
                </c:pt>
                <c:pt idx="1">
                  <c:v>375</c:v>
                </c:pt>
                <c:pt idx="2">
                  <c:v>323</c:v>
                </c:pt>
                <c:pt idx="3">
                  <c:v>131</c:v>
                </c:pt>
              </c:numCache>
            </c:numRef>
          </c:val>
          <c:extLst>
            <c:ext xmlns:c16="http://schemas.microsoft.com/office/drawing/2014/chart" uri="{C3380CC4-5D6E-409C-BE32-E72D297353CC}">
              <c16:uniqueId val="{00000000-3E32-4EBE-B4E7-7AF00EDE638C}"/>
            </c:ext>
          </c:extLst>
        </c:ser>
        <c:ser>
          <c:idx val="1"/>
          <c:order val="1"/>
          <c:tx>
            <c:strRef>
              <c:f>Sheet4!$C$7</c:f>
              <c:strCache>
                <c:ptCount val="1"/>
                <c:pt idx="0">
                  <c:v>Gov. Rec. Preservation</c:v>
                </c:pt>
              </c:strCache>
            </c:strRef>
          </c:tx>
          <c:spPr>
            <a:solidFill>
              <a:schemeClr val="accent1">
                <a:lumMod val="60000"/>
                <a:lumOff val="40000"/>
              </a:schemeClr>
            </a:solidFill>
            <a:ln>
              <a:noFill/>
            </a:ln>
            <a:effectLst/>
          </c:spPr>
          <c:invertIfNegative val="0"/>
          <c:cat>
            <c:strRef>
              <c:f>Sheet4!$A$8:$A$11</c:f>
              <c:strCache>
                <c:ptCount val="4"/>
                <c:pt idx="0">
                  <c:v>FY2020</c:v>
                </c:pt>
                <c:pt idx="1">
                  <c:v>FY 2019</c:v>
                </c:pt>
                <c:pt idx="2">
                  <c:v>FY 2018</c:v>
                </c:pt>
                <c:pt idx="3">
                  <c:v>FY 2017</c:v>
                </c:pt>
              </c:strCache>
            </c:strRef>
          </c:cat>
          <c:val>
            <c:numRef>
              <c:f>Sheet4!$C$8:$C$11</c:f>
              <c:numCache>
                <c:formatCode>General</c:formatCode>
                <c:ptCount val="4"/>
                <c:pt idx="0" formatCode="&quot;$&quot;#,##0_);[Red]\(&quot;$&quot;#,##0\)">
                  <c:v>50</c:v>
                </c:pt>
              </c:numCache>
            </c:numRef>
          </c:val>
          <c:extLst>
            <c:ext xmlns:c16="http://schemas.microsoft.com/office/drawing/2014/chart" uri="{C3380CC4-5D6E-409C-BE32-E72D297353CC}">
              <c16:uniqueId val="{00000001-3E32-4EBE-B4E7-7AF00EDE638C}"/>
            </c:ext>
          </c:extLst>
        </c:ser>
        <c:ser>
          <c:idx val="2"/>
          <c:order val="2"/>
          <c:tx>
            <c:strRef>
              <c:f>Sheet4!$D$7</c:f>
              <c:strCache>
                <c:ptCount val="1"/>
                <c:pt idx="0">
                  <c:v>Mod./Expansion</c:v>
                </c:pt>
              </c:strCache>
            </c:strRef>
          </c:tx>
          <c:spPr>
            <a:solidFill>
              <a:schemeClr val="accent6"/>
            </a:solidFill>
            <a:ln>
              <a:noFill/>
            </a:ln>
            <a:effectLst/>
          </c:spPr>
          <c:invertIfNegative val="0"/>
          <c:dLbls>
            <c:dLbl>
              <c:idx val="1"/>
              <c:layout>
                <c:manualLayout>
                  <c:x val="2.1845753787189431E-2"/>
                  <c:y val="1.0726828441542003E-7"/>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6841915022419636E-2"/>
                      <c:h val="8.7991530096262552E-2"/>
                    </c:manualLayout>
                  </c15:layout>
                </c:ext>
                <c:ext xmlns:c16="http://schemas.microsoft.com/office/drawing/2014/chart" uri="{C3380CC4-5D6E-409C-BE32-E72D297353CC}">
                  <c16:uniqueId val="{00000002-3E32-4EBE-B4E7-7AF00EDE638C}"/>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Sheet4!$A$8:$A$11</c:f>
              <c:strCache>
                <c:ptCount val="4"/>
                <c:pt idx="0">
                  <c:v>FY2020</c:v>
                </c:pt>
                <c:pt idx="1">
                  <c:v>FY 2019</c:v>
                </c:pt>
                <c:pt idx="2">
                  <c:v>FY 2018</c:v>
                </c:pt>
                <c:pt idx="3">
                  <c:v>FY 2017</c:v>
                </c:pt>
              </c:strCache>
            </c:strRef>
          </c:cat>
          <c:val>
            <c:numRef>
              <c:f>Sheet4!$D$8:$D$11</c:f>
              <c:numCache>
                <c:formatCode>"$"#,##0_);[Red]\("$"#,##0\)</c:formatCode>
                <c:ptCount val="4"/>
                <c:pt idx="0">
                  <c:v>38</c:v>
                </c:pt>
                <c:pt idx="1">
                  <c:v>12</c:v>
                </c:pt>
                <c:pt idx="3">
                  <c:v>81</c:v>
                </c:pt>
              </c:numCache>
            </c:numRef>
          </c:val>
          <c:extLst>
            <c:ext xmlns:c16="http://schemas.microsoft.com/office/drawing/2014/chart" uri="{C3380CC4-5D6E-409C-BE32-E72D297353CC}">
              <c16:uniqueId val="{00000003-3E32-4EBE-B4E7-7AF00EDE638C}"/>
            </c:ext>
          </c:extLst>
        </c:ser>
        <c:ser>
          <c:idx val="3"/>
          <c:order val="3"/>
          <c:tx>
            <c:strRef>
              <c:f>Sheet4!$E$7</c:f>
              <c:strCache>
                <c:ptCount val="1"/>
                <c:pt idx="0">
                  <c:v>Gov. Rec.  Mod.Expansion</c:v>
                </c:pt>
              </c:strCache>
            </c:strRef>
          </c:tx>
          <c:spPr>
            <a:solidFill>
              <a:schemeClr val="accent6">
                <a:lumMod val="60000"/>
                <a:lumOff val="40000"/>
              </a:schemeClr>
            </a:solidFill>
            <a:ln>
              <a:noFill/>
            </a:ln>
            <a:effectLst/>
          </c:spPr>
          <c:invertIfNegative val="0"/>
          <c:cat>
            <c:strRef>
              <c:f>Sheet4!$A$8:$A$11</c:f>
              <c:strCache>
                <c:ptCount val="4"/>
                <c:pt idx="0">
                  <c:v>FY2020</c:v>
                </c:pt>
                <c:pt idx="1">
                  <c:v>FY 2019</c:v>
                </c:pt>
                <c:pt idx="2">
                  <c:v>FY 2018</c:v>
                </c:pt>
                <c:pt idx="3">
                  <c:v>FY 2017</c:v>
                </c:pt>
              </c:strCache>
            </c:strRef>
          </c:cat>
          <c:val>
            <c:numRef>
              <c:f>Sheet4!$E$8:$E$11</c:f>
              <c:numCache>
                <c:formatCode>General</c:formatCode>
                <c:ptCount val="4"/>
                <c:pt idx="0" formatCode="&quot;$&quot;#,##0_);[Red]\(&quot;$&quot;#,##0\)">
                  <c:v>80</c:v>
                </c:pt>
              </c:numCache>
            </c:numRef>
          </c:val>
          <c:extLst>
            <c:ext xmlns:c16="http://schemas.microsoft.com/office/drawing/2014/chart" uri="{C3380CC4-5D6E-409C-BE32-E72D297353CC}">
              <c16:uniqueId val="{00000004-3E32-4EBE-B4E7-7AF00EDE638C}"/>
            </c:ext>
          </c:extLst>
        </c:ser>
        <c:dLbls>
          <c:showLegendKey val="0"/>
          <c:showVal val="0"/>
          <c:showCatName val="0"/>
          <c:showSerName val="0"/>
          <c:showPercent val="0"/>
          <c:showBubbleSize val="0"/>
        </c:dLbls>
        <c:gapWidth val="150"/>
        <c:overlap val="100"/>
        <c:axId val="1055053119"/>
        <c:axId val="1056156927"/>
      </c:barChart>
      <c:catAx>
        <c:axId val="10550531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56156927"/>
        <c:crosses val="autoZero"/>
        <c:auto val="1"/>
        <c:lblAlgn val="ctr"/>
        <c:lblOffset val="100"/>
        <c:noMultiLvlLbl val="0"/>
      </c:catAx>
      <c:valAx>
        <c:axId val="1056156927"/>
        <c:scaling>
          <c:orientation val="minMax"/>
        </c:scaling>
        <c:delete val="0"/>
        <c:axPos val="b"/>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055053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0.17614</cdr:x>
      <cdr:y>0.83676</cdr:y>
    </cdr:from>
    <cdr:to>
      <cdr:x>0.34761</cdr:x>
      <cdr:y>0.94849</cdr:y>
    </cdr:to>
    <cdr:sp macro="" textlink="">
      <cdr:nvSpPr>
        <cdr:cNvPr id="2" name="TextBox 1">
          <a:extLst xmlns:a="http://schemas.openxmlformats.org/drawingml/2006/main">
            <a:ext uri="{FF2B5EF4-FFF2-40B4-BE49-F238E27FC236}">
              <a16:creationId xmlns:a16="http://schemas.microsoft.com/office/drawing/2014/main" id="{9DF31EF1-0E9D-4B72-8E90-B77C9F2B1F00}"/>
            </a:ext>
          </a:extLst>
        </cdr:cNvPr>
        <cdr:cNvSpPr txBox="1"/>
      </cdr:nvSpPr>
      <cdr:spPr>
        <a:xfrm xmlns:a="http://schemas.openxmlformats.org/drawingml/2006/main">
          <a:off x="1968007" y="4414098"/>
          <a:ext cx="1915885" cy="5894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t>CTP</a:t>
          </a:r>
        </a:p>
      </cdr:txBody>
    </cdr:sp>
  </cdr:relSizeAnchor>
  <cdr:relSizeAnchor xmlns:cdr="http://schemas.openxmlformats.org/drawingml/2006/chartDrawing">
    <cdr:from>
      <cdr:x>0.39969</cdr:x>
      <cdr:y>0.83084</cdr:y>
    </cdr:from>
    <cdr:to>
      <cdr:x>0.65507</cdr:x>
      <cdr:y>1</cdr:y>
    </cdr:to>
    <cdr:sp macro="" textlink="">
      <cdr:nvSpPr>
        <cdr:cNvPr id="4" name="TextBox 3">
          <a:extLst xmlns:a="http://schemas.openxmlformats.org/drawingml/2006/main">
            <a:ext uri="{FF2B5EF4-FFF2-40B4-BE49-F238E27FC236}">
              <a16:creationId xmlns:a16="http://schemas.microsoft.com/office/drawing/2014/main" id="{FA4A453B-7201-41ED-BD9E-16EA10195E78}"/>
            </a:ext>
          </a:extLst>
        </cdr:cNvPr>
        <cdr:cNvSpPr txBox="1"/>
      </cdr:nvSpPr>
      <cdr:spPr>
        <a:xfrm xmlns:a="http://schemas.openxmlformats.org/drawingml/2006/main">
          <a:off x="4465819" y="4382885"/>
          <a:ext cx="2853367" cy="8923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400" b="1" dirty="0"/>
            <a:t>Early T-WORKS</a:t>
          </a:r>
        </a:p>
        <a:p xmlns:a="http://schemas.openxmlformats.org/drawingml/2006/main">
          <a:pPr algn="ctr"/>
          <a:r>
            <a:rPr lang="en-US" sz="2400" b="1" dirty="0"/>
            <a:t>2011-2015</a:t>
          </a:r>
        </a:p>
      </cdr:txBody>
    </cdr:sp>
  </cdr:relSizeAnchor>
  <cdr:relSizeAnchor xmlns:cdr="http://schemas.openxmlformats.org/drawingml/2006/chartDrawing">
    <cdr:from>
      <cdr:x>0.72426</cdr:x>
      <cdr:y>0.89697</cdr:y>
    </cdr:from>
    <cdr:to>
      <cdr:x>0.88399</cdr:x>
      <cdr:y>1</cdr:y>
    </cdr:to>
    <cdr:sp macro="" textlink="">
      <cdr:nvSpPr>
        <cdr:cNvPr id="5" name="TextBox 4">
          <a:extLst xmlns:a="http://schemas.openxmlformats.org/drawingml/2006/main">
            <a:ext uri="{FF2B5EF4-FFF2-40B4-BE49-F238E27FC236}">
              <a16:creationId xmlns:a16="http://schemas.microsoft.com/office/drawing/2014/main" id="{3DE03A99-BE0D-47CD-A8AA-526E41CE6B52}"/>
            </a:ext>
          </a:extLst>
        </cdr:cNvPr>
        <cdr:cNvSpPr txBox="1"/>
      </cdr:nvSpPr>
      <cdr:spPr>
        <a:xfrm xmlns:a="http://schemas.openxmlformats.org/drawingml/2006/main">
          <a:off x="8092205" y="4731743"/>
          <a:ext cx="1784732" cy="5435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b="1" dirty="0"/>
        </a:p>
      </cdr:txBody>
    </cdr:sp>
  </cdr:relSizeAnchor>
  <cdr:relSizeAnchor xmlns:cdr="http://schemas.openxmlformats.org/drawingml/2006/chartDrawing">
    <cdr:from>
      <cdr:x>0.66652</cdr:x>
      <cdr:y>0.83084</cdr:y>
    </cdr:from>
    <cdr:to>
      <cdr:x>0.9219</cdr:x>
      <cdr:y>1</cdr:y>
    </cdr:to>
    <cdr:sp macro="" textlink="">
      <cdr:nvSpPr>
        <cdr:cNvPr id="6" name="TextBox 1">
          <a:extLst xmlns:a="http://schemas.openxmlformats.org/drawingml/2006/main">
            <a:ext uri="{FF2B5EF4-FFF2-40B4-BE49-F238E27FC236}">
              <a16:creationId xmlns:a16="http://schemas.microsoft.com/office/drawing/2014/main" id="{CAB70D8D-1C76-4074-8481-7826E9C78C38}"/>
            </a:ext>
          </a:extLst>
        </cdr:cNvPr>
        <cdr:cNvSpPr txBox="1"/>
      </cdr:nvSpPr>
      <cdr:spPr>
        <a:xfrm xmlns:a="http://schemas.openxmlformats.org/drawingml/2006/main">
          <a:off x="7447106" y="4382886"/>
          <a:ext cx="2853367" cy="89236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2400" b="1" dirty="0"/>
            <a:t>Late  T-WORKS</a:t>
          </a:r>
        </a:p>
        <a:p xmlns:a="http://schemas.openxmlformats.org/drawingml/2006/main">
          <a:pPr algn="ctr"/>
          <a:r>
            <a:rPr lang="en-US" sz="2400" b="1" dirty="0"/>
            <a:t>2016-2017</a:t>
          </a:r>
        </a:p>
      </cdr:txBody>
    </cdr:sp>
  </cdr:relSizeAnchor>
</c:userShapes>
</file>

<file path=ppt/drawings/drawing2.xml><?xml version="1.0" encoding="utf-8"?>
<c:userShapes xmlns:c="http://schemas.openxmlformats.org/drawingml/2006/chart">
  <cdr:relSizeAnchor xmlns:cdr="http://schemas.openxmlformats.org/drawingml/2006/chartDrawing">
    <cdr:from>
      <cdr:x>0.61233</cdr:x>
      <cdr:y>0.75669</cdr:y>
    </cdr:from>
    <cdr:to>
      <cdr:x>0.68486</cdr:x>
      <cdr:y>0.82959</cdr:y>
    </cdr:to>
    <cdr:sp macro="" textlink="">
      <cdr:nvSpPr>
        <cdr:cNvPr id="2" name="TextBox 1">
          <a:extLst xmlns:a="http://schemas.openxmlformats.org/drawingml/2006/main">
            <a:ext uri="{FF2B5EF4-FFF2-40B4-BE49-F238E27FC236}">
              <a16:creationId xmlns:a16="http://schemas.microsoft.com/office/drawing/2014/main" id="{75FDEDF0-3B83-47CF-840B-76C7EF826C2E}"/>
            </a:ext>
          </a:extLst>
        </cdr:cNvPr>
        <cdr:cNvSpPr txBox="1"/>
      </cdr:nvSpPr>
      <cdr:spPr>
        <a:xfrm xmlns:a="http://schemas.openxmlformats.org/drawingml/2006/main">
          <a:off x="6783979" y="4170218"/>
          <a:ext cx="803564" cy="4017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bg1"/>
              </a:solidFill>
            </a:rPr>
            <a:t>$50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C4A05F-244A-4313-98C6-655D15E07EC8}"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115B2E-B228-4774-8BF6-186802887FFB}" type="slidenum">
              <a:rPr lang="en-US" smtClean="0"/>
              <a:t>‹#›</a:t>
            </a:fld>
            <a:endParaRPr lang="en-US"/>
          </a:p>
        </p:txBody>
      </p:sp>
    </p:spTree>
    <p:extLst>
      <p:ext uri="{BB962C8B-B14F-4D97-AF65-F5344CB8AC3E}">
        <p14:creationId xmlns:p14="http://schemas.microsoft.com/office/powerpoint/2010/main" val="88626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1</a:t>
            </a:fld>
            <a:endParaRPr lang="en-US"/>
          </a:p>
        </p:txBody>
      </p:sp>
    </p:spTree>
    <p:extLst>
      <p:ext uri="{BB962C8B-B14F-4D97-AF65-F5344CB8AC3E}">
        <p14:creationId xmlns:p14="http://schemas.microsoft.com/office/powerpoint/2010/main" val="382322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14</a:t>
            </a:fld>
            <a:endParaRPr lang="en-US"/>
          </a:p>
        </p:txBody>
      </p:sp>
    </p:spTree>
    <p:extLst>
      <p:ext uri="{BB962C8B-B14F-4D97-AF65-F5344CB8AC3E}">
        <p14:creationId xmlns:p14="http://schemas.microsoft.com/office/powerpoint/2010/main" val="1998252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115B2E-B228-4774-8BF6-186802887FFB}" type="slidenum">
              <a:rPr lang="en-US" smtClean="0"/>
              <a:t>15</a:t>
            </a:fld>
            <a:endParaRPr lang="en-US"/>
          </a:p>
        </p:txBody>
      </p:sp>
    </p:spTree>
    <p:extLst>
      <p:ext uri="{BB962C8B-B14F-4D97-AF65-F5344CB8AC3E}">
        <p14:creationId xmlns:p14="http://schemas.microsoft.com/office/powerpoint/2010/main" val="1044340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16</a:t>
            </a:fld>
            <a:endParaRPr lang="en-US"/>
          </a:p>
        </p:txBody>
      </p:sp>
    </p:spTree>
    <p:extLst>
      <p:ext uri="{BB962C8B-B14F-4D97-AF65-F5344CB8AC3E}">
        <p14:creationId xmlns:p14="http://schemas.microsoft.com/office/powerpoint/2010/main" val="429238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17</a:t>
            </a:fld>
            <a:endParaRPr lang="en-US"/>
          </a:p>
        </p:txBody>
      </p:sp>
    </p:spTree>
    <p:extLst>
      <p:ext uri="{BB962C8B-B14F-4D97-AF65-F5344CB8AC3E}">
        <p14:creationId xmlns:p14="http://schemas.microsoft.com/office/powerpoint/2010/main" val="820362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a:solidFill>
                  <a:schemeClr val="tx1"/>
                </a:solidFill>
                <a:latin typeface="+mn-lt"/>
                <a:ea typeface="+mn-ea"/>
                <a:cs typeface="+mn-cs"/>
              </a:rPr>
              <a:t>“Our funding sources rely on traditional models, which are rapidly changing.” –</a:t>
            </a:r>
          </a:p>
          <a:p>
            <a:r>
              <a:rPr lang="en-US" sz="1200" b="0" i="1" u="none" strike="noStrike" kern="1200" baseline="0" dirty="0">
                <a:solidFill>
                  <a:schemeClr val="tx1"/>
                </a:solidFill>
                <a:latin typeface="+mn-lt"/>
                <a:ea typeface="+mn-ea"/>
                <a:cs typeface="+mn-cs"/>
              </a:rPr>
              <a:t>Joseph Turner, City Administrator for the City of Sedgwick</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“We passionately believe in the connection between investment in public</a:t>
            </a:r>
          </a:p>
          <a:p>
            <a:r>
              <a:rPr lang="en-US" sz="1200" b="0" i="1" u="none" strike="noStrike" kern="1200" baseline="0" dirty="0">
                <a:solidFill>
                  <a:schemeClr val="tx1"/>
                </a:solidFill>
                <a:latin typeface="+mn-lt"/>
                <a:ea typeface="+mn-ea"/>
                <a:cs typeface="+mn-cs"/>
              </a:rPr>
              <a:t>infrastructure and what happens on the private side as a result of that.” -</a:t>
            </a:r>
          </a:p>
          <a:p>
            <a:r>
              <a:rPr lang="en-US" sz="1200" b="0" i="1" u="none" strike="noStrike" kern="1200" baseline="0" dirty="0">
                <a:solidFill>
                  <a:schemeClr val="tx1"/>
                </a:solidFill>
                <a:latin typeface="+mn-lt"/>
                <a:ea typeface="+mn-ea"/>
                <a:cs typeface="+mn-cs"/>
              </a:rPr>
              <a:t>Beth Linn, City Administrator for the City of Edgerton</a:t>
            </a:r>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20</a:t>
            </a:fld>
            <a:endParaRPr lang="en-US"/>
          </a:p>
        </p:txBody>
      </p:sp>
    </p:spTree>
    <p:extLst>
      <p:ext uri="{BB962C8B-B14F-4D97-AF65-F5344CB8AC3E}">
        <p14:creationId xmlns:p14="http://schemas.microsoft.com/office/powerpoint/2010/main" val="824721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21</a:t>
            </a:fld>
            <a:endParaRPr lang="en-US"/>
          </a:p>
        </p:txBody>
      </p:sp>
    </p:spTree>
    <p:extLst>
      <p:ext uri="{BB962C8B-B14F-4D97-AF65-F5344CB8AC3E}">
        <p14:creationId xmlns:p14="http://schemas.microsoft.com/office/powerpoint/2010/main" val="131236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25</a:t>
            </a:fld>
            <a:endParaRPr lang="en-US"/>
          </a:p>
        </p:txBody>
      </p:sp>
    </p:spTree>
    <p:extLst>
      <p:ext uri="{BB962C8B-B14F-4D97-AF65-F5344CB8AC3E}">
        <p14:creationId xmlns:p14="http://schemas.microsoft.com/office/powerpoint/2010/main" val="129389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27</a:t>
            </a:fld>
            <a:endParaRPr lang="en-US"/>
          </a:p>
        </p:txBody>
      </p:sp>
    </p:spTree>
    <p:extLst>
      <p:ext uri="{BB962C8B-B14F-4D97-AF65-F5344CB8AC3E}">
        <p14:creationId xmlns:p14="http://schemas.microsoft.com/office/powerpoint/2010/main" val="2490160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32</a:t>
            </a:fld>
            <a:endParaRPr lang="en-US"/>
          </a:p>
        </p:txBody>
      </p:sp>
    </p:spTree>
    <p:extLst>
      <p:ext uri="{BB962C8B-B14F-4D97-AF65-F5344CB8AC3E}">
        <p14:creationId xmlns:p14="http://schemas.microsoft.com/office/powerpoint/2010/main" val="3265384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33</a:t>
            </a:fld>
            <a:endParaRPr lang="en-US"/>
          </a:p>
        </p:txBody>
      </p:sp>
    </p:spTree>
    <p:extLst>
      <p:ext uri="{BB962C8B-B14F-4D97-AF65-F5344CB8AC3E}">
        <p14:creationId xmlns:p14="http://schemas.microsoft.com/office/powerpoint/2010/main" val="2719882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2</a:t>
            </a:fld>
            <a:endParaRPr lang="en-US"/>
          </a:p>
        </p:txBody>
      </p:sp>
    </p:spTree>
    <p:extLst>
      <p:ext uri="{BB962C8B-B14F-4D97-AF65-F5344CB8AC3E}">
        <p14:creationId xmlns:p14="http://schemas.microsoft.com/office/powerpoint/2010/main" val="3793943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34</a:t>
            </a:fld>
            <a:endParaRPr lang="en-US"/>
          </a:p>
        </p:txBody>
      </p:sp>
    </p:spTree>
    <p:extLst>
      <p:ext uri="{BB962C8B-B14F-4D97-AF65-F5344CB8AC3E}">
        <p14:creationId xmlns:p14="http://schemas.microsoft.com/office/powerpoint/2010/main" val="1799858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35</a:t>
            </a:fld>
            <a:endParaRPr lang="en-US"/>
          </a:p>
        </p:txBody>
      </p:sp>
    </p:spTree>
    <p:extLst>
      <p:ext uri="{BB962C8B-B14F-4D97-AF65-F5344CB8AC3E}">
        <p14:creationId xmlns:p14="http://schemas.microsoft.com/office/powerpoint/2010/main" val="1377526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36</a:t>
            </a:fld>
            <a:endParaRPr lang="en-US"/>
          </a:p>
        </p:txBody>
      </p:sp>
    </p:spTree>
    <p:extLst>
      <p:ext uri="{BB962C8B-B14F-4D97-AF65-F5344CB8AC3E}">
        <p14:creationId xmlns:p14="http://schemas.microsoft.com/office/powerpoint/2010/main" val="318284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3</a:t>
            </a:fld>
            <a:endParaRPr lang="en-US"/>
          </a:p>
        </p:txBody>
      </p:sp>
    </p:spTree>
    <p:extLst>
      <p:ext uri="{BB962C8B-B14F-4D97-AF65-F5344CB8AC3E}">
        <p14:creationId xmlns:p14="http://schemas.microsoft.com/office/powerpoint/2010/main" val="3945577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FY 2016, transfers exceed sales tax deposited.  This is due to a $4 registration surcharge fee that is not protected.  The fee was originally adopted to improve the computer system of the Dept. of Revenue.  And once the system was improved, that money (about $12 M annually), was supposed to go to the State Highway Fund as part of T-WORKS.  In 2016, the legislature took a portion of that money too.  Since it’s a surcharge and separate from the actual registration fee – it’s not protected.</a:t>
            </a:r>
          </a:p>
        </p:txBody>
      </p:sp>
      <p:sp>
        <p:nvSpPr>
          <p:cNvPr id="4" name="Slide Number Placeholder 3"/>
          <p:cNvSpPr>
            <a:spLocks noGrp="1"/>
          </p:cNvSpPr>
          <p:nvPr>
            <p:ph type="sldNum" sz="quarter" idx="5"/>
          </p:nvPr>
        </p:nvSpPr>
        <p:spPr/>
        <p:txBody>
          <a:bodyPr/>
          <a:lstStyle/>
          <a:p>
            <a:fld id="{53115B2E-B228-4774-8BF6-186802887FFB}" type="slidenum">
              <a:rPr lang="en-US" smtClean="0"/>
              <a:t>4</a:t>
            </a:fld>
            <a:endParaRPr lang="en-US"/>
          </a:p>
        </p:txBody>
      </p:sp>
    </p:spTree>
    <p:extLst>
      <p:ext uri="{BB962C8B-B14F-4D97-AF65-F5344CB8AC3E}">
        <p14:creationId xmlns:p14="http://schemas.microsoft.com/office/powerpoint/2010/main" val="25796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t>
            </a:r>
          </a:p>
        </p:txBody>
      </p:sp>
      <p:sp>
        <p:nvSpPr>
          <p:cNvPr id="4" name="Slide Number Placeholder 3"/>
          <p:cNvSpPr>
            <a:spLocks noGrp="1"/>
          </p:cNvSpPr>
          <p:nvPr>
            <p:ph type="sldNum" sz="quarter" idx="5"/>
          </p:nvPr>
        </p:nvSpPr>
        <p:spPr/>
        <p:txBody>
          <a:bodyPr/>
          <a:lstStyle/>
          <a:p>
            <a:fld id="{53115B2E-B228-4774-8BF6-186802887FFB}" type="slidenum">
              <a:rPr lang="en-US" smtClean="0"/>
              <a:t>5</a:t>
            </a:fld>
            <a:endParaRPr lang="en-US"/>
          </a:p>
        </p:txBody>
      </p:sp>
    </p:spTree>
    <p:extLst>
      <p:ext uri="{BB962C8B-B14F-4D97-AF65-F5344CB8AC3E}">
        <p14:creationId xmlns:p14="http://schemas.microsoft.com/office/powerpoint/2010/main" val="987344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goals didn’t happen because of transfers.</a:t>
            </a:r>
          </a:p>
        </p:txBody>
      </p:sp>
      <p:sp>
        <p:nvSpPr>
          <p:cNvPr id="4" name="Slide Number Placeholder 3"/>
          <p:cNvSpPr>
            <a:spLocks noGrp="1"/>
          </p:cNvSpPr>
          <p:nvPr>
            <p:ph type="sldNum" sz="quarter" idx="5"/>
          </p:nvPr>
        </p:nvSpPr>
        <p:spPr/>
        <p:txBody>
          <a:bodyPr/>
          <a:lstStyle/>
          <a:p>
            <a:fld id="{53115B2E-B228-4774-8BF6-186802887FFB}" type="slidenum">
              <a:rPr lang="en-US" smtClean="0"/>
              <a:t>6</a:t>
            </a:fld>
            <a:endParaRPr lang="en-US"/>
          </a:p>
        </p:txBody>
      </p:sp>
    </p:spTree>
    <p:extLst>
      <p:ext uri="{BB962C8B-B14F-4D97-AF65-F5344CB8AC3E}">
        <p14:creationId xmlns:p14="http://schemas.microsoft.com/office/powerpoint/2010/main" val="3401661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7</a:t>
            </a:fld>
            <a:endParaRPr lang="en-US"/>
          </a:p>
        </p:txBody>
      </p:sp>
    </p:spTree>
    <p:extLst>
      <p:ext uri="{BB962C8B-B14F-4D97-AF65-F5344CB8AC3E}">
        <p14:creationId xmlns:p14="http://schemas.microsoft.com/office/powerpoint/2010/main" val="424189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115B2E-B228-4774-8BF6-186802887FFB}" type="slidenum">
              <a:rPr lang="en-US" smtClean="0"/>
              <a:t>8</a:t>
            </a:fld>
            <a:endParaRPr lang="en-US"/>
          </a:p>
        </p:txBody>
      </p:sp>
    </p:spTree>
    <p:extLst>
      <p:ext uri="{BB962C8B-B14F-4D97-AF65-F5344CB8AC3E}">
        <p14:creationId xmlns:p14="http://schemas.microsoft.com/office/powerpoint/2010/main" val="1380363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only planning to do US-69</a:t>
            </a:r>
          </a:p>
        </p:txBody>
      </p:sp>
      <p:sp>
        <p:nvSpPr>
          <p:cNvPr id="4" name="Slide Number Placeholder 3"/>
          <p:cNvSpPr>
            <a:spLocks noGrp="1"/>
          </p:cNvSpPr>
          <p:nvPr>
            <p:ph type="sldNum" sz="quarter" idx="5"/>
          </p:nvPr>
        </p:nvSpPr>
        <p:spPr/>
        <p:txBody>
          <a:bodyPr/>
          <a:lstStyle/>
          <a:p>
            <a:fld id="{CC861E36-6801-4419-9F33-BEC2BD10898B}" type="slidenum">
              <a:rPr lang="en-US" smtClean="0"/>
              <a:t>13</a:t>
            </a:fld>
            <a:endParaRPr lang="en-US" dirty="0"/>
          </a:p>
        </p:txBody>
      </p:sp>
    </p:spTree>
    <p:extLst>
      <p:ext uri="{BB962C8B-B14F-4D97-AF65-F5344CB8AC3E}">
        <p14:creationId xmlns:p14="http://schemas.microsoft.com/office/powerpoint/2010/main" val="319269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15B9-FA78-4563-B329-5A27F2A4F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425A2A-7E9F-4445-AFEE-F7EB307FC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5F609B-B16B-406D-8F31-06AC4E263748}"/>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5190ABD0-3759-4F2A-9A0C-A52E4A3BA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A37905-DFBD-4B8A-90EF-D71B7F73EC06}"/>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375867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1AD4-627E-4D32-8111-B0D012B0F8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40D31-9A42-4F4E-A145-513229766F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64BF2-DFEA-4B60-9DDC-24F53792B4F3}"/>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F578C45C-C786-4DDC-966C-64FB4637C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6955B-EDA6-473E-A506-A3A61DF06F43}"/>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339070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9F04DE-9F83-4155-9DA6-46F5A6D8F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DC2BCF-256B-4871-B27E-37F67B2E30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0BB94-6772-4BB5-9425-02922A07B619}"/>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03F41C3B-0D82-4235-8C5E-9BE010024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75283-57F1-43EF-84A1-6AB9F30FBFFD}"/>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11254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venir Next" panose="020B0503020202020204" pitchFamily="34" charset="0"/>
              </a:defRPr>
            </a:lvl1pPr>
          </a:lstStyle>
          <a:p>
            <a:r>
              <a:rPr lang="en-US" dirty="0"/>
              <a:t>Click to edit Master title style</a:t>
            </a:r>
          </a:p>
        </p:txBody>
      </p:sp>
    </p:spTree>
    <p:extLst>
      <p:ext uri="{BB962C8B-B14F-4D97-AF65-F5344CB8AC3E}">
        <p14:creationId xmlns:p14="http://schemas.microsoft.com/office/powerpoint/2010/main" val="191271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6EE9-719C-4671-B216-19F61B543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BC67C5-2E9D-4E13-A89B-BB53CE3F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AEA3-3754-4F1F-81C9-296F197F4A59}"/>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F8210DFD-5121-499A-881F-E5837EEB1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9BB5B-88B3-47A0-B204-F8CFB67A1BE6}"/>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2741018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16584-E5E1-4B95-9069-45E569A527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F24C1-5EB9-42BB-B370-15C675741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201E9B-B2B2-4645-A921-E76037C937F7}"/>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BF0FFA30-C883-460E-AE85-01A98FBEF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B06EA-7FB7-4ED1-BE56-7248A1266D79}"/>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4159898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28BF-FA47-4D20-BE8A-75A171F15A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C83A5A-F32F-4191-B432-772D22966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B8A1D0-F549-45E0-893D-8030B3319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8EF02-C9E6-4506-B105-22313508DC58}"/>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6" name="Footer Placeholder 5">
            <a:extLst>
              <a:ext uri="{FF2B5EF4-FFF2-40B4-BE49-F238E27FC236}">
                <a16:creationId xmlns:a16="http://schemas.microsoft.com/office/drawing/2014/main" id="{7208BBCD-2FC9-4D64-962C-D542CDD0C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C6765-FD43-42B6-834D-37C1EACD3F7E}"/>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187138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B986A-23B4-4D9B-BABD-8DF03AE41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722568-9B5D-4003-A266-6930D7F4CA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096C7-70BA-4A34-B268-AFAF5188F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4CA1A6-2ADC-4D53-8B78-B99385AAD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66E12-5A06-4F59-BB18-CADF271C07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8DC44D-6267-441B-94E3-B76CD1D710D2}"/>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8" name="Footer Placeholder 7">
            <a:extLst>
              <a:ext uri="{FF2B5EF4-FFF2-40B4-BE49-F238E27FC236}">
                <a16:creationId xmlns:a16="http://schemas.microsoft.com/office/drawing/2014/main" id="{9B82CFBE-7CC2-44DB-ADDE-3CC00D53B4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92A33F-C274-4684-BD46-02B4F0699199}"/>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129614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EE76-B71C-4200-A656-0DAFCFD938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10BC8-034D-429E-93A2-EB23D948A778}"/>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4" name="Footer Placeholder 3">
            <a:extLst>
              <a:ext uri="{FF2B5EF4-FFF2-40B4-BE49-F238E27FC236}">
                <a16:creationId xmlns:a16="http://schemas.microsoft.com/office/drawing/2014/main" id="{73F156C6-6057-465C-AAB9-7CBAF88794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1E18B5-DE85-48AD-98BD-E4B70EEB16B4}"/>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2933707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8324E-949A-44D7-B7EC-0A2798086FD3}"/>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3" name="Footer Placeholder 2">
            <a:extLst>
              <a:ext uri="{FF2B5EF4-FFF2-40B4-BE49-F238E27FC236}">
                <a16:creationId xmlns:a16="http://schemas.microsoft.com/office/drawing/2014/main" id="{BEC0BD08-27AA-4ACE-9105-78344E38F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B765F6-2D0C-44C4-B17B-F687259A0AA9}"/>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376569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A8C04-AC5E-4C60-915C-3213978070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4B3E36-A2C5-4A88-8A7E-CDA423A3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6898A7-7B80-4960-8981-168405A1F8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33670B-E9B4-4518-9CEB-845E63DBBE80}"/>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6" name="Footer Placeholder 5">
            <a:extLst>
              <a:ext uri="{FF2B5EF4-FFF2-40B4-BE49-F238E27FC236}">
                <a16:creationId xmlns:a16="http://schemas.microsoft.com/office/drawing/2014/main" id="{7AC3A681-75B7-4C6A-A8BA-B885659F3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DAB02-557D-47F1-ABDE-280728E0BA62}"/>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65162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6D42F-5D19-4DBF-9E67-E267D2ADE4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66A59-5628-464F-A863-1E4409F04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0B91C9-7C33-4D3E-8C52-316B018C4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56C370-5370-437D-BDE2-B4143DE5BAA1}"/>
              </a:ext>
            </a:extLst>
          </p:cNvPr>
          <p:cNvSpPr>
            <a:spLocks noGrp="1"/>
          </p:cNvSpPr>
          <p:nvPr>
            <p:ph type="dt" sz="half" idx="10"/>
          </p:nvPr>
        </p:nvSpPr>
        <p:spPr/>
        <p:txBody>
          <a:bodyPr/>
          <a:lstStyle/>
          <a:p>
            <a:fld id="{ECC931ED-CE8F-44A7-9C0D-BBCD533B70B8}" type="datetimeFigureOut">
              <a:rPr lang="en-US" smtClean="0"/>
              <a:t>9/23/2019</a:t>
            </a:fld>
            <a:endParaRPr lang="en-US"/>
          </a:p>
        </p:txBody>
      </p:sp>
      <p:sp>
        <p:nvSpPr>
          <p:cNvPr id="6" name="Footer Placeholder 5">
            <a:extLst>
              <a:ext uri="{FF2B5EF4-FFF2-40B4-BE49-F238E27FC236}">
                <a16:creationId xmlns:a16="http://schemas.microsoft.com/office/drawing/2014/main" id="{3B96E827-31E3-4A13-AEE7-9E98A5CB9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4B1955-E27B-4CAE-B6C7-D93AE57750EA}"/>
              </a:ext>
            </a:extLst>
          </p:cNvPr>
          <p:cNvSpPr>
            <a:spLocks noGrp="1"/>
          </p:cNvSpPr>
          <p:nvPr>
            <p:ph type="sldNum" sz="quarter" idx="12"/>
          </p:nvPr>
        </p:nvSpPr>
        <p:spPr/>
        <p:txBody>
          <a:bodyPr/>
          <a:lstStyle/>
          <a:p>
            <a:fld id="{298C88F7-2B35-4F1F-A226-5865C03FE2A7}" type="slidenum">
              <a:rPr lang="en-US" smtClean="0"/>
              <a:t>‹#›</a:t>
            </a:fld>
            <a:endParaRPr lang="en-US"/>
          </a:p>
        </p:txBody>
      </p:sp>
    </p:spTree>
    <p:extLst>
      <p:ext uri="{BB962C8B-B14F-4D97-AF65-F5344CB8AC3E}">
        <p14:creationId xmlns:p14="http://schemas.microsoft.com/office/powerpoint/2010/main" val="3152317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52C52-49C6-49F2-9C8C-4607680C4A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50FBD-B9EC-4A68-8DB7-E124631A65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21EAB-4B5A-47E7-9A3E-E2957CEDD4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931ED-CE8F-44A7-9C0D-BBCD533B70B8}" type="datetimeFigureOut">
              <a:rPr lang="en-US" smtClean="0"/>
              <a:t>9/23/2019</a:t>
            </a:fld>
            <a:endParaRPr lang="en-US"/>
          </a:p>
        </p:txBody>
      </p:sp>
      <p:sp>
        <p:nvSpPr>
          <p:cNvPr id="5" name="Footer Placeholder 4">
            <a:extLst>
              <a:ext uri="{FF2B5EF4-FFF2-40B4-BE49-F238E27FC236}">
                <a16:creationId xmlns:a16="http://schemas.microsoft.com/office/drawing/2014/main" id="{74E7C9AE-603C-48E4-8934-2F153149A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8AE0FA-2809-46BE-8D14-72EF504789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C88F7-2B35-4F1F-A226-5865C03FE2A7}" type="slidenum">
              <a:rPr lang="en-US" smtClean="0"/>
              <a:t>‹#›</a:t>
            </a:fld>
            <a:endParaRPr lang="en-US"/>
          </a:p>
        </p:txBody>
      </p:sp>
    </p:spTree>
    <p:extLst>
      <p:ext uri="{BB962C8B-B14F-4D97-AF65-F5344CB8AC3E}">
        <p14:creationId xmlns:p14="http://schemas.microsoft.com/office/powerpoint/2010/main" val="632984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w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8A452-79E2-44D3-AB45-5A48A667E01E}"/>
              </a:ext>
            </a:extLst>
          </p:cNvPr>
          <p:cNvPicPr>
            <a:picLocks noChangeAspect="1"/>
          </p:cNvPicPr>
          <p:nvPr/>
        </p:nvPicPr>
        <p:blipFill>
          <a:blip r:embed="rId3"/>
          <a:stretch>
            <a:fillRect/>
          </a:stretch>
        </p:blipFill>
        <p:spPr>
          <a:xfrm>
            <a:off x="2497069" y="0"/>
            <a:ext cx="9820525" cy="6858000"/>
          </a:xfrm>
          <a:prstGeom prst="rect">
            <a:avLst/>
          </a:prstGeom>
        </p:spPr>
      </p:pic>
      <p:sp>
        <p:nvSpPr>
          <p:cNvPr id="5" name="Freeform: Shape 4">
            <a:extLst>
              <a:ext uri="{FF2B5EF4-FFF2-40B4-BE49-F238E27FC236}">
                <a16:creationId xmlns:a16="http://schemas.microsoft.com/office/drawing/2014/main" id="{5FE67EDA-3796-4683-A7CB-B966D3C05B89}"/>
              </a:ext>
            </a:extLst>
          </p:cNvPr>
          <p:cNvSpPr/>
          <p:nvPr/>
        </p:nvSpPr>
        <p:spPr>
          <a:xfrm>
            <a:off x="-22578" y="-13317"/>
            <a:ext cx="8336132" cy="6871317"/>
          </a:xfrm>
          <a:custGeom>
            <a:avLst/>
            <a:gdLst>
              <a:gd name="connsiteX0" fmla="*/ 17755 w 8336132"/>
              <a:gd name="connsiteY0" fmla="*/ 8878 h 6871317"/>
              <a:gd name="connsiteX1" fmla="*/ 0 w 8336132"/>
              <a:gd name="connsiteY1" fmla="*/ 6853561 h 6871317"/>
              <a:gd name="connsiteX2" fmla="*/ 3764132 w 8336132"/>
              <a:gd name="connsiteY2" fmla="*/ 6871317 h 6871317"/>
              <a:gd name="connsiteX3" fmla="*/ 8336132 w 8336132"/>
              <a:gd name="connsiteY3" fmla="*/ 0 h 6871317"/>
              <a:gd name="connsiteX4" fmla="*/ 17755 w 8336132"/>
              <a:gd name="connsiteY4" fmla="*/ 8878 h 687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132" h="6871317">
                <a:moveTo>
                  <a:pt x="17755" y="8878"/>
                </a:moveTo>
                <a:cubicBezTo>
                  <a:pt x="11837" y="2290439"/>
                  <a:pt x="5918" y="4572000"/>
                  <a:pt x="0" y="6853561"/>
                </a:cubicBezTo>
                <a:lnTo>
                  <a:pt x="3764132" y="6871317"/>
                </a:lnTo>
                <a:lnTo>
                  <a:pt x="8336132" y="0"/>
                </a:lnTo>
                <a:lnTo>
                  <a:pt x="17755" y="8878"/>
                </a:lnTo>
                <a:close/>
              </a:path>
            </a:pathLst>
          </a:custGeom>
          <a:solidFill>
            <a:srgbClr val="051A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EE21B15-71E2-46BB-A6E8-D9DEEFD8089E}"/>
              </a:ext>
            </a:extLst>
          </p:cNvPr>
          <p:cNvCxnSpPr>
            <a:cxnSpLocks/>
            <a:stCxn id="5" idx="2"/>
          </p:cNvCxnSpPr>
          <p:nvPr/>
        </p:nvCxnSpPr>
        <p:spPr>
          <a:xfrm flipV="1">
            <a:off x="3741554" y="3670916"/>
            <a:ext cx="2139518" cy="318708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C502AC4-739D-4593-894E-94D4B550F8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1819">
            <a:off x="4804374" y="2320500"/>
            <a:ext cx="2583252" cy="2216999"/>
          </a:xfrm>
          <a:prstGeom prst="rect">
            <a:avLst/>
          </a:prstGeom>
        </p:spPr>
      </p:pic>
      <p:cxnSp>
        <p:nvCxnSpPr>
          <p:cNvPr id="8" name="Straight Connector 7">
            <a:extLst>
              <a:ext uri="{FF2B5EF4-FFF2-40B4-BE49-F238E27FC236}">
                <a16:creationId xmlns:a16="http://schemas.microsoft.com/office/drawing/2014/main" id="{4A5342F4-DE3D-4A4F-85CF-9510753AE2F0}"/>
              </a:ext>
            </a:extLst>
          </p:cNvPr>
          <p:cNvCxnSpPr/>
          <p:nvPr/>
        </p:nvCxnSpPr>
        <p:spPr>
          <a:xfrm flipV="1">
            <a:off x="6525087" y="0"/>
            <a:ext cx="1793290" cy="269881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E559BAC5-47C9-4D73-8AF7-3FFCDAB0EA49}"/>
              </a:ext>
            </a:extLst>
          </p:cNvPr>
          <p:cNvSpPr txBox="1">
            <a:spLocks/>
          </p:cNvSpPr>
          <p:nvPr/>
        </p:nvSpPr>
        <p:spPr>
          <a:xfrm>
            <a:off x="696018" y="1609627"/>
            <a:ext cx="5189877" cy="6265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EFAF1C"/>
                </a:solidFill>
              </a:rPr>
              <a:t>Governor’s Council on Tax Reform</a:t>
            </a:r>
            <a:endParaRPr lang="en-US" sz="3200" b="1" dirty="0">
              <a:solidFill>
                <a:srgbClr val="EFAF1C"/>
              </a:solidFill>
            </a:endParaRPr>
          </a:p>
        </p:txBody>
      </p:sp>
      <p:sp>
        <p:nvSpPr>
          <p:cNvPr id="13" name="TextBox 12">
            <a:extLst>
              <a:ext uri="{FF2B5EF4-FFF2-40B4-BE49-F238E27FC236}">
                <a16:creationId xmlns:a16="http://schemas.microsoft.com/office/drawing/2014/main" id="{64E6CE21-F857-41BD-8F2F-4DCCA1A39B9E}"/>
              </a:ext>
            </a:extLst>
          </p:cNvPr>
          <p:cNvSpPr txBox="1"/>
          <p:nvPr/>
        </p:nvSpPr>
        <p:spPr>
          <a:xfrm>
            <a:off x="749605" y="2553430"/>
            <a:ext cx="3481121" cy="400110"/>
          </a:xfrm>
          <a:prstGeom prst="rect">
            <a:avLst/>
          </a:prstGeom>
          <a:noFill/>
        </p:spPr>
        <p:txBody>
          <a:bodyPr wrap="square" rtlCol="0">
            <a:spAutoFit/>
          </a:bodyPr>
          <a:lstStyle/>
          <a:p>
            <a:r>
              <a:rPr lang="en-US" sz="2000" dirty="0">
                <a:solidFill>
                  <a:schemeClr val="bg1"/>
                </a:solidFill>
              </a:rPr>
              <a:t>September 24, 2019</a:t>
            </a:r>
          </a:p>
        </p:txBody>
      </p:sp>
      <p:pic>
        <p:nvPicPr>
          <p:cNvPr id="15" name="Picture 14">
            <a:extLst>
              <a:ext uri="{FF2B5EF4-FFF2-40B4-BE49-F238E27FC236}">
                <a16:creationId xmlns:a16="http://schemas.microsoft.com/office/drawing/2014/main" id="{B9104CDE-71E0-43F1-8D95-DB72B3D84A6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3405" y="4852691"/>
            <a:ext cx="3177651" cy="1714787"/>
          </a:xfrm>
          <a:prstGeom prst="rect">
            <a:avLst/>
          </a:prstGeom>
        </p:spPr>
      </p:pic>
    </p:spTree>
    <p:extLst>
      <p:ext uri="{BB962C8B-B14F-4D97-AF65-F5344CB8AC3E}">
        <p14:creationId xmlns:p14="http://schemas.microsoft.com/office/powerpoint/2010/main" val="230197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A2C19F3-C09C-45C6-B3DD-30AED6E83212}"/>
              </a:ext>
            </a:extLst>
          </p:cNvPr>
          <p:cNvGraphicFramePr>
            <a:graphicFrameLocks/>
          </p:cNvGraphicFramePr>
          <p:nvPr>
            <p:extLst>
              <p:ext uri="{D42A27DB-BD31-4B8C-83A1-F6EECF244321}">
                <p14:modId xmlns:p14="http://schemas.microsoft.com/office/powerpoint/2010/main" val="3816420238"/>
              </p:ext>
            </p:extLst>
          </p:nvPr>
        </p:nvGraphicFramePr>
        <p:xfrm>
          <a:off x="647757" y="1306287"/>
          <a:ext cx="12009120" cy="461118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94786B5E-2B4D-4F0F-AFCD-DE29CD85BC54}"/>
              </a:ext>
            </a:extLst>
          </p:cNvPr>
          <p:cNvSpPr txBox="1"/>
          <p:nvPr/>
        </p:nvSpPr>
        <p:spPr>
          <a:xfrm rot="16200000">
            <a:off x="-282973" y="2952150"/>
            <a:ext cx="1628503" cy="461665"/>
          </a:xfrm>
          <a:prstGeom prst="rect">
            <a:avLst/>
          </a:prstGeom>
          <a:noFill/>
        </p:spPr>
        <p:txBody>
          <a:bodyPr wrap="square" rtlCol="0">
            <a:spAutoFit/>
          </a:bodyPr>
          <a:lstStyle/>
          <a:p>
            <a:r>
              <a:rPr lang="en-US" sz="2400" b="1" dirty="0"/>
              <a:t>Millions</a:t>
            </a:r>
          </a:p>
        </p:txBody>
      </p:sp>
      <p:sp>
        <p:nvSpPr>
          <p:cNvPr id="4" name="TextBox 3">
            <a:extLst>
              <a:ext uri="{FF2B5EF4-FFF2-40B4-BE49-F238E27FC236}">
                <a16:creationId xmlns:a16="http://schemas.microsoft.com/office/drawing/2014/main" id="{5AF1838B-099F-4EC3-8CF6-99EEFC9C9867}"/>
              </a:ext>
            </a:extLst>
          </p:cNvPr>
          <p:cNvSpPr txBox="1"/>
          <p:nvPr/>
        </p:nvSpPr>
        <p:spPr>
          <a:xfrm>
            <a:off x="11278547" y="1704109"/>
            <a:ext cx="1260764" cy="4213366"/>
          </a:xfrm>
          <a:prstGeom prst="rect">
            <a:avLst/>
          </a:prstGeom>
          <a:solidFill>
            <a:schemeClr val="bg1"/>
          </a:solidFill>
        </p:spPr>
        <p:txBody>
          <a:bodyPr wrap="square" rtlCol="0">
            <a:spAutoFit/>
          </a:bodyPr>
          <a:lstStyle/>
          <a:p>
            <a:endParaRPr lang="en-US" dirty="0"/>
          </a:p>
        </p:txBody>
      </p:sp>
      <p:sp>
        <p:nvSpPr>
          <p:cNvPr id="5" name="Title 1">
            <a:extLst>
              <a:ext uri="{FF2B5EF4-FFF2-40B4-BE49-F238E27FC236}">
                <a16:creationId xmlns:a16="http://schemas.microsoft.com/office/drawing/2014/main" id="{3F4ABB85-F512-4043-8A6E-0AA26DDBFD4B}"/>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Projected preservation investment vs. actual investment</a:t>
            </a:r>
          </a:p>
        </p:txBody>
      </p:sp>
      <p:cxnSp>
        <p:nvCxnSpPr>
          <p:cNvPr id="6" name="Straight Connector 5">
            <a:extLst>
              <a:ext uri="{FF2B5EF4-FFF2-40B4-BE49-F238E27FC236}">
                <a16:creationId xmlns:a16="http://schemas.microsoft.com/office/drawing/2014/main" id="{F073A5E1-19A3-49BA-9F22-7CEA41C5BDEE}"/>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81F335-38E4-41B3-B4B9-5E03E531FD2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83506"/>
            <a:ext cx="12192000" cy="6854572"/>
          </a:xfrm>
          <a:prstGeom prst="rect">
            <a:avLst/>
          </a:prstGeom>
        </p:spPr>
      </p:pic>
    </p:spTree>
    <p:extLst>
      <p:ext uri="{BB962C8B-B14F-4D97-AF65-F5344CB8AC3E}">
        <p14:creationId xmlns:p14="http://schemas.microsoft.com/office/powerpoint/2010/main" val="3174604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99FE122B-8FB5-4CAF-A66B-D3729433B41D}"/>
              </a:ext>
            </a:extLst>
          </p:cNvPr>
          <p:cNvGraphicFramePr>
            <a:graphicFrameLocks/>
          </p:cNvGraphicFramePr>
          <p:nvPr>
            <p:extLst>
              <p:ext uri="{D42A27DB-BD31-4B8C-83A1-F6EECF244321}">
                <p14:modId xmlns:p14="http://schemas.microsoft.com/office/powerpoint/2010/main" val="936771461"/>
              </p:ext>
            </p:extLst>
          </p:nvPr>
        </p:nvGraphicFramePr>
        <p:xfrm>
          <a:off x="352699" y="1318286"/>
          <a:ext cx="11173097" cy="5275251"/>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1">
            <a:extLst>
              <a:ext uri="{FF2B5EF4-FFF2-40B4-BE49-F238E27FC236}">
                <a16:creationId xmlns:a16="http://schemas.microsoft.com/office/drawing/2014/main" id="{BECBA259-62D5-4A1D-B251-6B4487F69870}"/>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Avg. annual miles of pavement treatments by program</a:t>
            </a:r>
          </a:p>
        </p:txBody>
      </p:sp>
      <p:cxnSp>
        <p:nvCxnSpPr>
          <p:cNvPr id="7" name="Straight Connector 6">
            <a:extLst>
              <a:ext uri="{FF2B5EF4-FFF2-40B4-BE49-F238E27FC236}">
                <a16:creationId xmlns:a16="http://schemas.microsoft.com/office/drawing/2014/main" id="{A2463643-CD7E-4C57-A3F4-A4C1A2460F08}"/>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030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964BCD54-7634-4B34-935B-8B87633151C7}"/>
              </a:ext>
            </a:extLst>
          </p:cNvPr>
          <p:cNvGraphicFramePr>
            <a:graphicFrameLocks/>
          </p:cNvGraphicFramePr>
          <p:nvPr/>
        </p:nvGraphicFramePr>
        <p:xfrm>
          <a:off x="440676" y="1653479"/>
          <a:ext cx="11413474" cy="41639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A8B4B75-316C-44F9-B6E5-1AEE73BDDC45}"/>
              </a:ext>
            </a:extLst>
          </p:cNvPr>
          <p:cNvSpPr txBox="1"/>
          <p:nvPr/>
        </p:nvSpPr>
        <p:spPr>
          <a:xfrm>
            <a:off x="4495800" y="1653479"/>
            <a:ext cx="4130408" cy="461665"/>
          </a:xfrm>
          <a:prstGeom prst="rect">
            <a:avLst/>
          </a:prstGeom>
          <a:noFill/>
        </p:spPr>
        <p:txBody>
          <a:bodyPr wrap="square" rtlCol="0">
            <a:spAutoFit/>
          </a:bodyPr>
          <a:lstStyle/>
          <a:p>
            <a:r>
              <a:rPr lang="en-US" sz="2400" b="1" dirty="0"/>
              <a:t>Miles of preservation work</a:t>
            </a:r>
          </a:p>
        </p:txBody>
      </p:sp>
      <p:sp>
        <p:nvSpPr>
          <p:cNvPr id="7" name="Title 1">
            <a:extLst>
              <a:ext uri="{FF2B5EF4-FFF2-40B4-BE49-F238E27FC236}">
                <a16:creationId xmlns:a16="http://schemas.microsoft.com/office/drawing/2014/main" id="{DA6AB501-E104-4594-9149-00B1DD933CF8}"/>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Funding dictates pavement treatment types</a:t>
            </a:r>
          </a:p>
        </p:txBody>
      </p:sp>
      <p:cxnSp>
        <p:nvCxnSpPr>
          <p:cNvPr id="9" name="Straight Connector 8">
            <a:extLst>
              <a:ext uri="{FF2B5EF4-FFF2-40B4-BE49-F238E27FC236}">
                <a16:creationId xmlns:a16="http://schemas.microsoft.com/office/drawing/2014/main" id="{65460DB0-8F64-40A5-B7DB-44429713F52D}"/>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582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43BA6961-AF41-4B44-BE25-122B4C5BE9DE}"/>
              </a:ext>
            </a:extLst>
          </p:cNvPr>
          <p:cNvGraphicFramePr>
            <a:graphicFrameLocks/>
          </p:cNvGraphicFramePr>
          <p:nvPr/>
        </p:nvGraphicFramePr>
        <p:xfrm>
          <a:off x="914400" y="1690688"/>
          <a:ext cx="10846436" cy="37371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DAF0784-F815-401F-B824-9045BEFA5220}"/>
              </a:ext>
            </a:extLst>
          </p:cNvPr>
          <p:cNvSpPr txBox="1"/>
          <p:nvPr/>
        </p:nvSpPr>
        <p:spPr>
          <a:xfrm>
            <a:off x="9959249" y="4705647"/>
            <a:ext cx="826265" cy="461665"/>
          </a:xfrm>
          <a:prstGeom prst="rect">
            <a:avLst/>
          </a:prstGeom>
          <a:noFill/>
        </p:spPr>
        <p:txBody>
          <a:bodyPr wrap="square" rtlCol="0">
            <a:spAutoFit/>
          </a:bodyPr>
          <a:lstStyle/>
          <a:p>
            <a:r>
              <a:rPr lang="en-US" sz="2400" b="1" dirty="0"/>
              <a:t>$0</a:t>
            </a:r>
          </a:p>
        </p:txBody>
      </p:sp>
      <p:sp>
        <p:nvSpPr>
          <p:cNvPr id="6" name="TextBox 5">
            <a:extLst>
              <a:ext uri="{FF2B5EF4-FFF2-40B4-BE49-F238E27FC236}">
                <a16:creationId xmlns:a16="http://schemas.microsoft.com/office/drawing/2014/main" id="{640D42A6-3D2C-48FA-AA59-0CACBF81EAF7}"/>
              </a:ext>
            </a:extLst>
          </p:cNvPr>
          <p:cNvSpPr txBox="1"/>
          <p:nvPr/>
        </p:nvSpPr>
        <p:spPr>
          <a:xfrm>
            <a:off x="2829498" y="5196994"/>
            <a:ext cx="826265" cy="461665"/>
          </a:xfrm>
          <a:prstGeom prst="rect">
            <a:avLst/>
          </a:prstGeom>
          <a:noFill/>
        </p:spPr>
        <p:txBody>
          <a:bodyPr wrap="square" rtlCol="0">
            <a:spAutoFit/>
          </a:bodyPr>
          <a:lstStyle/>
          <a:p>
            <a:r>
              <a:rPr lang="en-US" sz="2400" b="1" dirty="0"/>
              <a:t>CTP</a:t>
            </a:r>
          </a:p>
        </p:txBody>
      </p:sp>
      <p:sp>
        <p:nvSpPr>
          <p:cNvPr id="7" name="TextBox 6">
            <a:extLst>
              <a:ext uri="{FF2B5EF4-FFF2-40B4-BE49-F238E27FC236}">
                <a16:creationId xmlns:a16="http://schemas.microsoft.com/office/drawing/2014/main" id="{E1692590-02A1-4B0F-B083-B416DAD29A1A}"/>
              </a:ext>
            </a:extLst>
          </p:cNvPr>
          <p:cNvSpPr txBox="1"/>
          <p:nvPr/>
        </p:nvSpPr>
        <p:spPr>
          <a:xfrm>
            <a:off x="4638103" y="5196993"/>
            <a:ext cx="2324558" cy="830997"/>
          </a:xfrm>
          <a:prstGeom prst="rect">
            <a:avLst/>
          </a:prstGeom>
          <a:noFill/>
        </p:spPr>
        <p:txBody>
          <a:bodyPr wrap="square" rtlCol="0">
            <a:spAutoFit/>
          </a:bodyPr>
          <a:lstStyle/>
          <a:p>
            <a:pPr algn="ctr"/>
            <a:r>
              <a:rPr lang="en-US" sz="2400" b="1" dirty="0"/>
              <a:t>Early T-WORKS</a:t>
            </a:r>
          </a:p>
          <a:p>
            <a:pPr algn="ctr"/>
            <a:r>
              <a:rPr lang="en-US" sz="2400" b="1" dirty="0"/>
              <a:t>2011-2015</a:t>
            </a:r>
          </a:p>
        </p:txBody>
      </p:sp>
      <p:sp>
        <p:nvSpPr>
          <p:cNvPr id="10" name="TextBox 9">
            <a:extLst>
              <a:ext uri="{FF2B5EF4-FFF2-40B4-BE49-F238E27FC236}">
                <a16:creationId xmlns:a16="http://schemas.microsoft.com/office/drawing/2014/main" id="{D025F13E-23B6-4682-B7B9-726067BB93D2}"/>
              </a:ext>
            </a:extLst>
          </p:cNvPr>
          <p:cNvSpPr txBox="1"/>
          <p:nvPr/>
        </p:nvSpPr>
        <p:spPr>
          <a:xfrm>
            <a:off x="6962661" y="5197394"/>
            <a:ext cx="2324558" cy="830997"/>
          </a:xfrm>
          <a:prstGeom prst="rect">
            <a:avLst/>
          </a:prstGeom>
          <a:noFill/>
        </p:spPr>
        <p:txBody>
          <a:bodyPr wrap="square" rtlCol="0">
            <a:spAutoFit/>
          </a:bodyPr>
          <a:lstStyle/>
          <a:p>
            <a:pPr algn="ctr"/>
            <a:r>
              <a:rPr lang="en-US" sz="2400" b="1" dirty="0"/>
              <a:t>Late T-WORKS</a:t>
            </a:r>
          </a:p>
          <a:p>
            <a:pPr algn="ctr"/>
            <a:r>
              <a:rPr lang="en-US" sz="2400" b="1" dirty="0"/>
              <a:t>2015-2017</a:t>
            </a:r>
          </a:p>
        </p:txBody>
      </p:sp>
      <p:sp>
        <p:nvSpPr>
          <p:cNvPr id="11" name="TextBox 10">
            <a:extLst>
              <a:ext uri="{FF2B5EF4-FFF2-40B4-BE49-F238E27FC236}">
                <a16:creationId xmlns:a16="http://schemas.microsoft.com/office/drawing/2014/main" id="{01E303FD-39E6-4831-93E2-8C5EA98E729C}"/>
              </a:ext>
            </a:extLst>
          </p:cNvPr>
          <p:cNvSpPr txBox="1"/>
          <p:nvPr/>
        </p:nvSpPr>
        <p:spPr>
          <a:xfrm>
            <a:off x="9210102" y="5177239"/>
            <a:ext cx="2324558" cy="461665"/>
          </a:xfrm>
          <a:prstGeom prst="rect">
            <a:avLst/>
          </a:prstGeom>
          <a:noFill/>
        </p:spPr>
        <p:txBody>
          <a:bodyPr wrap="square" rtlCol="0">
            <a:spAutoFit/>
          </a:bodyPr>
          <a:lstStyle/>
          <a:p>
            <a:pPr algn="ctr"/>
            <a:r>
              <a:rPr lang="en-US" sz="2400" b="1" dirty="0"/>
              <a:t>2018</a:t>
            </a:r>
          </a:p>
        </p:txBody>
      </p:sp>
      <p:sp>
        <p:nvSpPr>
          <p:cNvPr id="12" name="Title 1">
            <a:extLst>
              <a:ext uri="{FF2B5EF4-FFF2-40B4-BE49-F238E27FC236}">
                <a16:creationId xmlns:a16="http://schemas.microsoft.com/office/drawing/2014/main" id="{188161A2-FB6F-45F8-938D-8161A155D388}"/>
              </a:ext>
            </a:extLst>
          </p:cNvPr>
          <p:cNvSpPr txBox="1">
            <a:spLocks/>
          </p:cNvSpPr>
          <p:nvPr/>
        </p:nvSpPr>
        <p:spPr>
          <a:xfrm>
            <a:off x="964706" y="367761"/>
            <a:ext cx="11227293" cy="62653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Avg. annual mod./expansion investments dropped significantly</a:t>
            </a:r>
          </a:p>
        </p:txBody>
      </p:sp>
      <p:cxnSp>
        <p:nvCxnSpPr>
          <p:cNvPr id="13" name="Straight Connector 12">
            <a:extLst>
              <a:ext uri="{FF2B5EF4-FFF2-40B4-BE49-F238E27FC236}">
                <a16:creationId xmlns:a16="http://schemas.microsoft.com/office/drawing/2014/main" id="{A490EEE0-583F-49EC-8B2A-D84DEC037CEC}"/>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385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292887C-96C8-4E11-936D-977EFE6665A9}"/>
              </a:ext>
            </a:extLst>
          </p:cNvPr>
          <p:cNvGrpSpPr/>
          <p:nvPr/>
        </p:nvGrpSpPr>
        <p:grpSpPr>
          <a:xfrm>
            <a:off x="619483" y="1191491"/>
            <a:ext cx="11212299" cy="5511164"/>
            <a:chOff x="106865" y="1501118"/>
            <a:chExt cx="8825261" cy="4661210"/>
          </a:xfrm>
        </p:grpSpPr>
        <p:graphicFrame>
          <p:nvGraphicFramePr>
            <p:cNvPr id="7" name="Chart 6">
              <a:extLst>
                <a:ext uri="{FF2B5EF4-FFF2-40B4-BE49-F238E27FC236}">
                  <a16:creationId xmlns:a16="http://schemas.microsoft.com/office/drawing/2014/main" id="{469ED1C3-238A-473D-9F46-C43918184FC7}"/>
                </a:ext>
              </a:extLst>
            </p:cNvPr>
            <p:cNvGraphicFramePr>
              <a:graphicFrameLocks/>
            </p:cNvGraphicFramePr>
            <p:nvPr>
              <p:extLst>
                <p:ext uri="{D42A27DB-BD31-4B8C-83A1-F6EECF244321}">
                  <p14:modId xmlns:p14="http://schemas.microsoft.com/office/powerpoint/2010/main" val="4161551308"/>
                </p:ext>
              </p:extLst>
            </p:nvPr>
          </p:nvGraphicFramePr>
          <p:xfrm>
            <a:off x="211873" y="1501118"/>
            <a:ext cx="8720253" cy="466121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FAC6656-1AE1-44DE-AC04-A72B5370C92B}"/>
                </a:ext>
              </a:extLst>
            </p:cNvPr>
            <p:cNvSpPr txBox="1"/>
            <p:nvPr/>
          </p:nvSpPr>
          <p:spPr>
            <a:xfrm>
              <a:off x="106865" y="5700663"/>
              <a:ext cx="3534937" cy="461665"/>
            </a:xfrm>
            <a:prstGeom prst="rect">
              <a:avLst/>
            </a:prstGeom>
            <a:noFill/>
          </p:spPr>
          <p:txBody>
            <a:bodyPr wrap="square" rtlCol="0">
              <a:spAutoFit/>
            </a:bodyPr>
            <a:lstStyle/>
            <a:p>
              <a:pPr defTabSz="457200"/>
              <a:r>
                <a:rPr lang="en-US" sz="2400" b="1" dirty="0">
                  <a:solidFill>
                    <a:prstClr val="black"/>
                  </a:solidFill>
                  <a:latin typeface="Calibri" panose="020F0502020204030204"/>
                </a:rPr>
                <a:t>Millions</a:t>
              </a:r>
            </a:p>
          </p:txBody>
        </p:sp>
        <p:sp>
          <p:nvSpPr>
            <p:cNvPr id="9" name="Rectangle 8">
              <a:extLst>
                <a:ext uri="{FF2B5EF4-FFF2-40B4-BE49-F238E27FC236}">
                  <a16:creationId xmlns:a16="http://schemas.microsoft.com/office/drawing/2014/main" id="{B049418B-433F-4692-9E7A-9C53C542597B}"/>
                </a:ext>
              </a:extLst>
            </p:cNvPr>
            <p:cNvSpPr/>
            <p:nvPr/>
          </p:nvSpPr>
          <p:spPr>
            <a:xfrm>
              <a:off x="1282700" y="4268827"/>
              <a:ext cx="2336800" cy="30479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rPr>
                <a:t>Bonding $200</a:t>
              </a:r>
            </a:p>
          </p:txBody>
        </p:sp>
        <p:sp>
          <p:nvSpPr>
            <p:cNvPr id="10" name="Rectangle 9">
              <a:extLst>
                <a:ext uri="{FF2B5EF4-FFF2-40B4-BE49-F238E27FC236}">
                  <a16:creationId xmlns:a16="http://schemas.microsoft.com/office/drawing/2014/main" id="{F1A5CC5E-92CD-4E36-B8E2-C110EABB0DA3}"/>
                </a:ext>
              </a:extLst>
            </p:cNvPr>
            <p:cNvSpPr/>
            <p:nvPr/>
          </p:nvSpPr>
          <p:spPr>
            <a:xfrm>
              <a:off x="1282700" y="3462420"/>
              <a:ext cx="2895600" cy="304799"/>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rPr>
                <a:t>Bonding $242</a:t>
              </a:r>
            </a:p>
          </p:txBody>
        </p:sp>
      </p:grpSp>
      <p:sp>
        <p:nvSpPr>
          <p:cNvPr id="12" name="Title 1">
            <a:extLst>
              <a:ext uri="{FF2B5EF4-FFF2-40B4-BE49-F238E27FC236}">
                <a16:creationId xmlns:a16="http://schemas.microsoft.com/office/drawing/2014/main" id="{B5CE4275-90D3-4804-8D1F-5C1B23051BC9}"/>
              </a:ext>
            </a:extLst>
          </p:cNvPr>
          <p:cNvSpPr txBox="1">
            <a:spLocks/>
          </p:cNvSpPr>
          <p:nvPr/>
        </p:nvSpPr>
        <p:spPr>
          <a:xfrm>
            <a:off x="964707" y="367761"/>
            <a:ext cx="10895860" cy="626538"/>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Without bonding, preservation levels would have declined more</a:t>
            </a:r>
          </a:p>
        </p:txBody>
      </p:sp>
      <p:cxnSp>
        <p:nvCxnSpPr>
          <p:cNvPr id="13" name="Straight Connector 12">
            <a:extLst>
              <a:ext uri="{FF2B5EF4-FFF2-40B4-BE49-F238E27FC236}">
                <a16:creationId xmlns:a16="http://schemas.microsoft.com/office/drawing/2014/main" id="{3EB8C576-9183-4638-A1DF-384105521017}"/>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343ECF-D934-4A31-909C-D5A702347176}"/>
              </a:ext>
            </a:extLst>
          </p:cNvPr>
          <p:cNvSpPr txBox="1"/>
          <p:nvPr/>
        </p:nvSpPr>
        <p:spPr>
          <a:xfrm>
            <a:off x="9088581" y="5347855"/>
            <a:ext cx="1039091" cy="461665"/>
          </a:xfrm>
          <a:prstGeom prst="rect">
            <a:avLst/>
          </a:prstGeom>
          <a:noFill/>
        </p:spPr>
        <p:txBody>
          <a:bodyPr wrap="square" rtlCol="0">
            <a:spAutoFit/>
          </a:bodyPr>
          <a:lstStyle/>
          <a:p>
            <a:r>
              <a:rPr lang="en-US" sz="2400" b="1" dirty="0"/>
              <a:t>$103</a:t>
            </a:r>
          </a:p>
        </p:txBody>
      </p:sp>
      <p:sp>
        <p:nvSpPr>
          <p:cNvPr id="3" name="TextBox 2">
            <a:extLst>
              <a:ext uri="{FF2B5EF4-FFF2-40B4-BE49-F238E27FC236}">
                <a16:creationId xmlns:a16="http://schemas.microsoft.com/office/drawing/2014/main" id="{AE64E10C-02F4-4C08-8979-D92F4A39D25A}"/>
              </a:ext>
            </a:extLst>
          </p:cNvPr>
          <p:cNvSpPr txBox="1"/>
          <p:nvPr/>
        </p:nvSpPr>
        <p:spPr>
          <a:xfrm>
            <a:off x="6585414" y="1242611"/>
            <a:ext cx="5006334" cy="461665"/>
          </a:xfrm>
          <a:prstGeom prst="rect">
            <a:avLst/>
          </a:prstGeom>
          <a:solidFill>
            <a:schemeClr val="bg1"/>
          </a:solidFill>
        </p:spPr>
        <p:txBody>
          <a:bodyPr wrap="square" rtlCol="0">
            <a:spAutoFit/>
          </a:bodyPr>
          <a:lstStyle/>
          <a:p>
            <a:r>
              <a:rPr lang="en-US" sz="2400" dirty="0"/>
              <a:t>Gov &amp; Legislature Rec.  Preservation</a:t>
            </a:r>
          </a:p>
        </p:txBody>
      </p:sp>
      <p:sp>
        <p:nvSpPr>
          <p:cNvPr id="16" name="TextBox 15">
            <a:extLst>
              <a:ext uri="{FF2B5EF4-FFF2-40B4-BE49-F238E27FC236}">
                <a16:creationId xmlns:a16="http://schemas.microsoft.com/office/drawing/2014/main" id="{4B814BE8-FAD9-481E-B72F-B41BE04396B5}"/>
              </a:ext>
            </a:extLst>
          </p:cNvPr>
          <p:cNvSpPr txBox="1"/>
          <p:nvPr/>
        </p:nvSpPr>
        <p:spPr>
          <a:xfrm>
            <a:off x="6585413" y="1646681"/>
            <a:ext cx="5275153" cy="461665"/>
          </a:xfrm>
          <a:prstGeom prst="rect">
            <a:avLst/>
          </a:prstGeom>
          <a:solidFill>
            <a:schemeClr val="bg1"/>
          </a:solidFill>
        </p:spPr>
        <p:txBody>
          <a:bodyPr wrap="square" rtlCol="0">
            <a:spAutoFit/>
          </a:bodyPr>
          <a:lstStyle/>
          <a:p>
            <a:r>
              <a:rPr lang="en-US" sz="2400" dirty="0"/>
              <a:t>Gov &amp; Legislature Rec.  Mod./Expansion</a:t>
            </a:r>
          </a:p>
        </p:txBody>
      </p:sp>
    </p:spTree>
    <p:extLst>
      <p:ext uri="{BB962C8B-B14F-4D97-AF65-F5344CB8AC3E}">
        <p14:creationId xmlns:p14="http://schemas.microsoft.com/office/powerpoint/2010/main" val="2622742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149A82D4-E845-4187-8D8B-D08E44E3CD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14"/>
            <a:ext cx="12192000" cy="6854572"/>
          </a:xfrm>
          <a:prstGeom prst="rect">
            <a:avLst/>
          </a:prstGeom>
        </p:spPr>
      </p:pic>
      <p:sp>
        <p:nvSpPr>
          <p:cNvPr id="9" name="Title 1">
            <a:extLst>
              <a:ext uri="{FF2B5EF4-FFF2-40B4-BE49-F238E27FC236}">
                <a16:creationId xmlns:a16="http://schemas.microsoft.com/office/drawing/2014/main" id="{42B6CD14-D7C7-4FEF-BD67-C50F48D6B615}"/>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Legislative task force called for course correction</a:t>
            </a:r>
          </a:p>
        </p:txBody>
      </p:sp>
      <p:cxnSp>
        <p:nvCxnSpPr>
          <p:cNvPr id="11" name="Straight Connector 10">
            <a:extLst>
              <a:ext uri="{FF2B5EF4-FFF2-40B4-BE49-F238E27FC236}">
                <a16:creationId xmlns:a16="http://schemas.microsoft.com/office/drawing/2014/main" id="{18FD9220-F9EC-4751-AC0C-0D33339AAEC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sitting at a table&#10;&#10;Description automatically generated">
            <a:extLst>
              <a:ext uri="{FF2B5EF4-FFF2-40B4-BE49-F238E27FC236}">
                <a16:creationId xmlns:a16="http://schemas.microsoft.com/office/drawing/2014/main" id="{F2682CFB-25F3-4917-B0F6-93E82A63F8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010"/>
          <a:stretch/>
        </p:blipFill>
        <p:spPr>
          <a:xfrm>
            <a:off x="363984" y="1211808"/>
            <a:ext cx="5069150" cy="4158990"/>
          </a:xfrm>
          <a:prstGeom prst="rect">
            <a:avLst/>
          </a:prstGeom>
        </p:spPr>
      </p:pic>
      <p:pic>
        <p:nvPicPr>
          <p:cNvPr id="10" name="Picture 9" descr="A group of people sitting at a table&#10;&#10;Description automatically generated">
            <a:extLst>
              <a:ext uri="{FF2B5EF4-FFF2-40B4-BE49-F238E27FC236}">
                <a16:creationId xmlns:a16="http://schemas.microsoft.com/office/drawing/2014/main" id="{CA5134DA-3E89-49F5-9C78-9C74775A71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96000" y="1211808"/>
            <a:ext cx="4956819" cy="4334332"/>
          </a:xfrm>
          <a:prstGeom prst="rect">
            <a:avLst/>
          </a:prstGeom>
        </p:spPr>
      </p:pic>
    </p:spTree>
    <p:extLst>
      <p:ext uri="{BB962C8B-B14F-4D97-AF65-F5344CB8AC3E}">
        <p14:creationId xmlns:p14="http://schemas.microsoft.com/office/powerpoint/2010/main" val="2711146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FCB1D3A-D4C2-460C-AD8E-D21B83A20C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14"/>
            <a:ext cx="12192000" cy="6854572"/>
          </a:xfrm>
          <a:prstGeom prst="rect">
            <a:avLst/>
          </a:prstGeom>
        </p:spPr>
      </p:pic>
      <p:sp>
        <p:nvSpPr>
          <p:cNvPr id="9" name="Title 1">
            <a:extLst>
              <a:ext uri="{FF2B5EF4-FFF2-40B4-BE49-F238E27FC236}">
                <a16:creationId xmlns:a16="http://schemas.microsoft.com/office/drawing/2014/main" id="{42B6CD14-D7C7-4FEF-BD67-C50F48D6B615}"/>
              </a:ext>
            </a:extLst>
          </p:cNvPr>
          <p:cNvSpPr txBox="1">
            <a:spLocks/>
          </p:cNvSpPr>
          <p:nvPr/>
        </p:nvSpPr>
        <p:spPr>
          <a:xfrm>
            <a:off x="1017973" y="112852"/>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Governor &amp; Legislature approved additional $216 million</a:t>
            </a:r>
          </a:p>
        </p:txBody>
      </p:sp>
      <p:cxnSp>
        <p:nvCxnSpPr>
          <p:cNvPr id="11" name="Straight Connector 10">
            <a:extLst>
              <a:ext uri="{FF2B5EF4-FFF2-40B4-BE49-F238E27FC236}">
                <a16:creationId xmlns:a16="http://schemas.microsoft.com/office/drawing/2014/main" id="{18FD9220-F9EC-4751-AC0C-0D33339AAECB}"/>
              </a:ext>
            </a:extLst>
          </p:cNvPr>
          <p:cNvCxnSpPr/>
          <p:nvPr/>
        </p:nvCxnSpPr>
        <p:spPr>
          <a:xfrm>
            <a:off x="1017973" y="612559"/>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3">
            <a:extLst>
              <a:ext uri="{FF2B5EF4-FFF2-40B4-BE49-F238E27FC236}">
                <a16:creationId xmlns:a16="http://schemas.microsoft.com/office/drawing/2014/main" id="{4723031B-4CA7-4AB0-A076-0FAD9AA2A899}"/>
              </a:ext>
            </a:extLst>
          </p:cNvPr>
          <p:cNvGraphicFramePr>
            <a:graphicFrameLocks/>
          </p:cNvGraphicFramePr>
          <p:nvPr>
            <p:extLst>
              <p:ext uri="{D42A27DB-BD31-4B8C-83A1-F6EECF244321}">
                <p14:modId xmlns:p14="http://schemas.microsoft.com/office/powerpoint/2010/main" val="855335172"/>
              </p:ext>
            </p:extLst>
          </p:nvPr>
        </p:nvGraphicFramePr>
        <p:xfrm>
          <a:off x="1280413" y="707667"/>
          <a:ext cx="8081481" cy="3631376"/>
        </p:xfrm>
        <a:graphic>
          <a:graphicData uri="http://schemas.openxmlformats.org/drawingml/2006/table">
            <a:tbl>
              <a:tblPr firstRow="1" bandRow="1">
                <a:tableStyleId>{0505E3EF-67EA-436B-97B2-0124C06EBD24}</a:tableStyleId>
              </a:tblPr>
              <a:tblGrid>
                <a:gridCol w="837514">
                  <a:extLst>
                    <a:ext uri="{9D8B030D-6E8A-4147-A177-3AD203B41FA5}">
                      <a16:colId xmlns:a16="http://schemas.microsoft.com/office/drawing/2014/main" val="1381431516"/>
                    </a:ext>
                  </a:extLst>
                </a:gridCol>
                <a:gridCol w="5795174">
                  <a:extLst>
                    <a:ext uri="{9D8B030D-6E8A-4147-A177-3AD203B41FA5}">
                      <a16:colId xmlns:a16="http://schemas.microsoft.com/office/drawing/2014/main" val="3336141687"/>
                    </a:ext>
                  </a:extLst>
                </a:gridCol>
                <a:gridCol w="1448793">
                  <a:extLst>
                    <a:ext uri="{9D8B030D-6E8A-4147-A177-3AD203B41FA5}">
                      <a16:colId xmlns:a16="http://schemas.microsoft.com/office/drawing/2014/main" val="3900385568"/>
                    </a:ext>
                  </a:extLst>
                </a:gridCol>
              </a:tblGrid>
              <a:tr h="450752">
                <a:tc>
                  <a:txBody>
                    <a:bodyPr/>
                    <a:lstStyle/>
                    <a:p>
                      <a:endParaRPr lang="en-US" sz="2400" b="0" dirty="0"/>
                    </a:p>
                  </a:txBody>
                  <a:tcPr marL="88161" marR="88161" marT="44081" marB="44081">
                    <a:noFill/>
                  </a:tcPr>
                </a:tc>
                <a:tc>
                  <a:txBody>
                    <a:bodyPr/>
                    <a:lstStyle/>
                    <a:p>
                      <a:r>
                        <a:rPr lang="en-US" sz="2200" b="0" dirty="0">
                          <a:solidFill>
                            <a:srgbClr val="333F50"/>
                          </a:solidFill>
                        </a:rPr>
                        <a:t>Increase preservation from $350 to $400 M</a:t>
                      </a:r>
                    </a:p>
                  </a:txBody>
                  <a:tcPr marL="88161" marR="88161" marT="44081" marB="44081">
                    <a:noFill/>
                  </a:tcPr>
                </a:tc>
                <a:tc>
                  <a:txBody>
                    <a:bodyPr/>
                    <a:lstStyle/>
                    <a:p>
                      <a:pPr algn="r"/>
                      <a:r>
                        <a:rPr lang="en-US" sz="2400" b="0" dirty="0">
                          <a:solidFill>
                            <a:srgbClr val="333F50"/>
                          </a:solidFill>
                        </a:rPr>
                        <a:t>$50 M</a:t>
                      </a:r>
                    </a:p>
                  </a:txBody>
                  <a:tcPr marL="88161" marR="88161" marT="44081" marB="44081">
                    <a:noFill/>
                  </a:tcPr>
                </a:tc>
                <a:extLst>
                  <a:ext uri="{0D108BD9-81ED-4DB2-BD59-A6C34878D82A}">
                    <a16:rowId xmlns:a16="http://schemas.microsoft.com/office/drawing/2014/main" val="177515218"/>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Advance 5 delayed T-WORKS projects</a:t>
                      </a:r>
                    </a:p>
                  </a:txBody>
                  <a:tcPr marL="88161" marR="88161" marT="44081" marB="44081">
                    <a:noFill/>
                  </a:tcPr>
                </a:tc>
                <a:tc>
                  <a:txBody>
                    <a:bodyPr/>
                    <a:lstStyle/>
                    <a:p>
                      <a:pPr algn="r"/>
                      <a:r>
                        <a:rPr lang="en-US" sz="2400" b="0" dirty="0">
                          <a:solidFill>
                            <a:srgbClr val="333F50"/>
                          </a:solidFill>
                        </a:rPr>
                        <a:t>$86 M</a:t>
                      </a:r>
                    </a:p>
                  </a:txBody>
                  <a:tcPr marL="88161" marR="88161" marT="44081" marB="44081">
                    <a:noFill/>
                  </a:tcPr>
                </a:tc>
                <a:extLst>
                  <a:ext uri="{0D108BD9-81ED-4DB2-BD59-A6C34878D82A}">
                    <a16:rowId xmlns:a16="http://schemas.microsoft.com/office/drawing/2014/main" val="393364309"/>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Reinstate Local Bridge Improvement Program</a:t>
                      </a:r>
                    </a:p>
                  </a:txBody>
                  <a:tcPr marL="88161" marR="88161" marT="44081" marB="44081">
                    <a:noFill/>
                  </a:tcPr>
                </a:tc>
                <a:tc>
                  <a:txBody>
                    <a:bodyPr/>
                    <a:lstStyle/>
                    <a:p>
                      <a:pPr algn="r"/>
                      <a:r>
                        <a:rPr lang="en-US" sz="2400" b="0" dirty="0">
                          <a:solidFill>
                            <a:srgbClr val="333F50"/>
                          </a:solidFill>
                        </a:rPr>
                        <a:t>$5 M</a:t>
                      </a:r>
                    </a:p>
                  </a:txBody>
                  <a:tcPr marL="88161" marR="88161" marT="44081" marB="44081">
                    <a:noFill/>
                  </a:tcPr>
                </a:tc>
                <a:extLst>
                  <a:ext uri="{0D108BD9-81ED-4DB2-BD59-A6C34878D82A}">
                    <a16:rowId xmlns:a16="http://schemas.microsoft.com/office/drawing/2014/main" val="3770956258"/>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Implement new Cost-Share Program</a:t>
                      </a:r>
                    </a:p>
                  </a:txBody>
                  <a:tcPr marL="88161" marR="88161" marT="44081" marB="44081">
                    <a:noFill/>
                  </a:tcPr>
                </a:tc>
                <a:tc>
                  <a:txBody>
                    <a:bodyPr/>
                    <a:lstStyle/>
                    <a:p>
                      <a:pPr algn="r"/>
                      <a:r>
                        <a:rPr lang="en-US" sz="2400" b="0" dirty="0">
                          <a:solidFill>
                            <a:srgbClr val="333F50"/>
                          </a:solidFill>
                        </a:rPr>
                        <a:t>$10-15 M</a:t>
                      </a:r>
                    </a:p>
                  </a:txBody>
                  <a:tcPr marL="88161" marR="88161" marT="44081" marB="44081">
                    <a:noFill/>
                  </a:tcPr>
                </a:tc>
                <a:extLst>
                  <a:ext uri="{0D108BD9-81ED-4DB2-BD59-A6C34878D82A}">
                    <a16:rowId xmlns:a16="http://schemas.microsoft.com/office/drawing/2014/main" val="120471268"/>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Enhance Safety Program</a:t>
                      </a:r>
                    </a:p>
                  </a:txBody>
                  <a:tcPr marL="88161" marR="88161" marT="44081" marB="44081">
                    <a:noFill/>
                  </a:tcPr>
                </a:tc>
                <a:tc>
                  <a:txBody>
                    <a:bodyPr/>
                    <a:lstStyle/>
                    <a:p>
                      <a:pPr algn="r"/>
                      <a:r>
                        <a:rPr lang="en-US" sz="2400" b="0" dirty="0">
                          <a:solidFill>
                            <a:srgbClr val="333F50"/>
                          </a:solidFill>
                        </a:rPr>
                        <a:t>$5-10 M </a:t>
                      </a:r>
                    </a:p>
                  </a:txBody>
                  <a:tcPr marL="88161" marR="88161" marT="44081" marB="44081">
                    <a:noFill/>
                  </a:tcPr>
                </a:tc>
                <a:extLst>
                  <a:ext uri="{0D108BD9-81ED-4DB2-BD59-A6C34878D82A}">
                    <a16:rowId xmlns:a16="http://schemas.microsoft.com/office/drawing/2014/main" val="2336564794"/>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Increase CCL Maintenance Payments</a:t>
                      </a:r>
                    </a:p>
                  </a:txBody>
                  <a:tcPr marL="88161" marR="88161" marT="44081" marB="44081">
                    <a:noFill/>
                  </a:tcPr>
                </a:tc>
                <a:tc>
                  <a:txBody>
                    <a:bodyPr/>
                    <a:lstStyle/>
                    <a:p>
                      <a:pPr algn="r"/>
                      <a:r>
                        <a:rPr lang="en-US" sz="2400" b="0" dirty="0">
                          <a:solidFill>
                            <a:srgbClr val="333F50"/>
                          </a:solidFill>
                        </a:rPr>
                        <a:t>$2 M</a:t>
                      </a:r>
                    </a:p>
                  </a:txBody>
                  <a:tcPr marL="88161" marR="88161" marT="44081" marB="44081">
                    <a:noFill/>
                  </a:tcPr>
                </a:tc>
                <a:extLst>
                  <a:ext uri="{0D108BD9-81ED-4DB2-BD59-A6C34878D82A}">
                    <a16:rowId xmlns:a16="http://schemas.microsoft.com/office/drawing/2014/main" val="3024735301"/>
                  </a:ext>
                </a:extLst>
              </a:tr>
              <a:tr h="450752">
                <a:tc>
                  <a:txBody>
                    <a:bodyPr/>
                    <a:lstStyle/>
                    <a:p>
                      <a:endParaRPr lang="en-US" sz="2400" b="0" dirty="0"/>
                    </a:p>
                  </a:txBody>
                  <a:tcPr marL="88161" marR="88161" marT="44081" marB="44081">
                    <a:noFill/>
                  </a:tcPr>
                </a:tc>
                <a:tc>
                  <a:txBody>
                    <a:bodyPr/>
                    <a:lstStyle/>
                    <a:p>
                      <a:r>
                        <a:rPr lang="en-US" sz="2200" b="0" dirty="0">
                          <a:solidFill>
                            <a:srgbClr val="333F50"/>
                          </a:solidFill>
                        </a:rPr>
                        <a:t>Increase Transit, Aviation, Rail, Bike/Ped</a:t>
                      </a:r>
                    </a:p>
                  </a:txBody>
                  <a:tcPr marL="88161" marR="88161" marT="44081" marB="44081">
                    <a:noFill/>
                  </a:tcPr>
                </a:tc>
                <a:tc>
                  <a:txBody>
                    <a:bodyPr/>
                    <a:lstStyle/>
                    <a:p>
                      <a:pPr algn="r"/>
                      <a:r>
                        <a:rPr lang="en-US" sz="2400" b="0" dirty="0">
                          <a:solidFill>
                            <a:srgbClr val="333F50"/>
                          </a:solidFill>
                        </a:rPr>
                        <a:t>$2 M</a:t>
                      </a:r>
                    </a:p>
                  </a:txBody>
                  <a:tcPr marL="88161" marR="88161" marT="44081" marB="44081">
                    <a:noFill/>
                  </a:tcPr>
                </a:tc>
                <a:extLst>
                  <a:ext uri="{0D108BD9-81ED-4DB2-BD59-A6C34878D82A}">
                    <a16:rowId xmlns:a16="http://schemas.microsoft.com/office/drawing/2014/main" val="1311642831"/>
                  </a:ext>
                </a:extLst>
              </a:tr>
              <a:tr h="450752">
                <a:tc>
                  <a:txBody>
                    <a:bodyPr/>
                    <a:lstStyle/>
                    <a:p>
                      <a:pPr algn="r"/>
                      <a:endParaRPr lang="en-US" sz="2400" b="1" dirty="0"/>
                    </a:p>
                  </a:txBody>
                  <a:tcPr marL="88161" marR="88161" marT="44081" marB="44081">
                    <a:noFill/>
                  </a:tcPr>
                </a:tc>
                <a:tc>
                  <a:txBody>
                    <a:bodyPr/>
                    <a:lstStyle/>
                    <a:p>
                      <a:pPr algn="r"/>
                      <a:endParaRPr lang="en-US" sz="2400" b="1" dirty="0">
                        <a:solidFill>
                          <a:srgbClr val="333F50"/>
                        </a:solidFill>
                      </a:endParaRPr>
                    </a:p>
                  </a:txBody>
                  <a:tcPr marL="88161" marR="88161" marT="44081" marB="44081">
                    <a:noFill/>
                  </a:tcPr>
                </a:tc>
                <a:tc>
                  <a:txBody>
                    <a:bodyPr/>
                    <a:lstStyle/>
                    <a:p>
                      <a:pPr algn="r"/>
                      <a:r>
                        <a:rPr lang="en-US" sz="2400" b="1" dirty="0">
                          <a:solidFill>
                            <a:srgbClr val="333F50"/>
                          </a:solidFill>
                        </a:rPr>
                        <a:t>$166 M</a:t>
                      </a:r>
                    </a:p>
                  </a:txBody>
                  <a:tcPr marL="88161" marR="88161" marT="44081" marB="44081">
                    <a:noFill/>
                  </a:tcPr>
                </a:tc>
                <a:extLst>
                  <a:ext uri="{0D108BD9-81ED-4DB2-BD59-A6C34878D82A}">
                    <a16:rowId xmlns:a16="http://schemas.microsoft.com/office/drawing/2014/main" val="2259689817"/>
                  </a:ext>
                </a:extLst>
              </a:tr>
            </a:tbl>
          </a:graphicData>
        </a:graphic>
      </p:graphicFrame>
      <p:sp>
        <p:nvSpPr>
          <p:cNvPr id="16" name="Star: 5 Points 15">
            <a:extLst>
              <a:ext uri="{FF2B5EF4-FFF2-40B4-BE49-F238E27FC236}">
                <a16:creationId xmlns:a16="http://schemas.microsoft.com/office/drawing/2014/main" id="{2BB07A3D-057D-4D4D-BB88-D9740BF1FD60}"/>
              </a:ext>
            </a:extLst>
          </p:cNvPr>
          <p:cNvSpPr/>
          <p:nvPr/>
        </p:nvSpPr>
        <p:spPr>
          <a:xfrm>
            <a:off x="9537826" y="5703995"/>
            <a:ext cx="285750" cy="304800"/>
          </a:xfrm>
          <a:prstGeom prst="star5">
            <a:avLst>
              <a:gd name="adj" fmla="val 19098"/>
              <a:gd name="hf" fmla="val 105146"/>
              <a:gd name="vf" fmla="val 110557"/>
            </a:avLst>
          </a:prstGeom>
          <a:solidFill>
            <a:srgbClr val="E5AC3D"/>
          </a:solidFill>
          <a:ln>
            <a:solidFill>
              <a:srgbClr val="E5A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8B4C99A-A880-46EA-98A0-7F895CEAEBAF}"/>
              </a:ext>
            </a:extLst>
          </p:cNvPr>
          <p:cNvSpPr txBox="1"/>
          <p:nvPr/>
        </p:nvSpPr>
        <p:spPr>
          <a:xfrm>
            <a:off x="9823576" y="5703995"/>
            <a:ext cx="2368424" cy="338554"/>
          </a:xfrm>
          <a:prstGeom prst="rect">
            <a:avLst/>
          </a:prstGeom>
          <a:noFill/>
        </p:spPr>
        <p:txBody>
          <a:bodyPr wrap="square" rtlCol="0">
            <a:spAutoFit/>
          </a:bodyPr>
          <a:lstStyle/>
          <a:p>
            <a:r>
              <a:rPr lang="en-US" sz="1600" dirty="0"/>
              <a:t>Application program</a:t>
            </a:r>
          </a:p>
        </p:txBody>
      </p:sp>
      <p:graphicFrame>
        <p:nvGraphicFramePr>
          <p:cNvPr id="20" name="Content Placeholder 3">
            <a:extLst>
              <a:ext uri="{FF2B5EF4-FFF2-40B4-BE49-F238E27FC236}">
                <a16:creationId xmlns:a16="http://schemas.microsoft.com/office/drawing/2014/main" id="{B3CF45D9-1F94-4454-8AF0-3541115721D6}"/>
              </a:ext>
            </a:extLst>
          </p:cNvPr>
          <p:cNvGraphicFramePr>
            <a:graphicFrameLocks/>
          </p:cNvGraphicFramePr>
          <p:nvPr>
            <p:extLst>
              <p:ext uri="{D42A27DB-BD31-4B8C-83A1-F6EECF244321}">
                <p14:modId xmlns:p14="http://schemas.microsoft.com/office/powerpoint/2010/main" val="3863841122"/>
              </p:ext>
            </p:extLst>
          </p:nvPr>
        </p:nvGraphicFramePr>
        <p:xfrm>
          <a:off x="1280412" y="4351297"/>
          <a:ext cx="8081480" cy="2490876"/>
        </p:xfrm>
        <a:graphic>
          <a:graphicData uri="http://schemas.openxmlformats.org/drawingml/2006/table">
            <a:tbl>
              <a:tblPr firstRow="1" bandRow="1">
                <a:tableStyleId>{0505E3EF-67EA-436B-97B2-0124C06EBD24}</a:tableStyleId>
              </a:tblPr>
              <a:tblGrid>
                <a:gridCol w="837514">
                  <a:extLst>
                    <a:ext uri="{9D8B030D-6E8A-4147-A177-3AD203B41FA5}">
                      <a16:colId xmlns:a16="http://schemas.microsoft.com/office/drawing/2014/main" val="1381431516"/>
                    </a:ext>
                  </a:extLst>
                </a:gridCol>
                <a:gridCol w="5795173">
                  <a:extLst>
                    <a:ext uri="{9D8B030D-6E8A-4147-A177-3AD203B41FA5}">
                      <a16:colId xmlns:a16="http://schemas.microsoft.com/office/drawing/2014/main" val="3336141687"/>
                    </a:ext>
                  </a:extLst>
                </a:gridCol>
                <a:gridCol w="1448793">
                  <a:extLst>
                    <a:ext uri="{9D8B030D-6E8A-4147-A177-3AD203B41FA5}">
                      <a16:colId xmlns:a16="http://schemas.microsoft.com/office/drawing/2014/main" val="3900385568"/>
                    </a:ext>
                  </a:extLst>
                </a:gridCol>
              </a:tblGrid>
              <a:tr h="744006">
                <a:tc>
                  <a:txBody>
                    <a:bodyPr/>
                    <a:lstStyle/>
                    <a:p>
                      <a:endParaRPr lang="en-US" sz="2200" b="0" dirty="0"/>
                    </a:p>
                  </a:txBody>
                  <a:tcPr marL="79256" marR="79256" marT="39629" marB="39629">
                    <a:noFill/>
                  </a:tcPr>
                </a:tc>
                <a:tc>
                  <a:txBody>
                    <a:bodyPr/>
                    <a:lstStyle/>
                    <a:p>
                      <a:r>
                        <a:rPr lang="en-US" sz="2200" b="0" dirty="0">
                          <a:solidFill>
                            <a:srgbClr val="333F50"/>
                          </a:solidFill>
                        </a:rPr>
                        <a:t>KDOT will provide State match for Turner Diagonal project, BUILD projects</a:t>
                      </a:r>
                    </a:p>
                  </a:txBody>
                  <a:tcPr marL="79256" marR="79256" marT="39629" marB="39629">
                    <a:noFill/>
                  </a:tcPr>
                </a:tc>
                <a:tc>
                  <a:txBody>
                    <a:bodyPr/>
                    <a:lstStyle/>
                    <a:p>
                      <a:pPr algn="r"/>
                      <a:r>
                        <a:rPr lang="en-US" sz="2200" b="0" dirty="0">
                          <a:solidFill>
                            <a:srgbClr val="333F50"/>
                          </a:solidFill>
                        </a:rPr>
                        <a:t>$7-12 M </a:t>
                      </a:r>
                    </a:p>
                  </a:txBody>
                  <a:tcPr marL="79256" marR="79256" marT="39629" marB="39629">
                    <a:noFill/>
                  </a:tcPr>
                </a:tc>
                <a:extLst>
                  <a:ext uri="{0D108BD9-81ED-4DB2-BD59-A6C34878D82A}">
                    <a16:rowId xmlns:a16="http://schemas.microsoft.com/office/drawing/2014/main" val="177515218"/>
                  </a:ext>
                </a:extLst>
              </a:tr>
              <a:tr h="411632">
                <a:tc>
                  <a:txBody>
                    <a:bodyPr/>
                    <a:lstStyle/>
                    <a:p>
                      <a:endParaRPr lang="en-US" sz="2200" b="0" dirty="0"/>
                    </a:p>
                  </a:txBody>
                  <a:tcPr marL="79256" marR="79256" marT="39629" marB="39629">
                    <a:noFill/>
                  </a:tcPr>
                </a:tc>
                <a:tc>
                  <a:txBody>
                    <a:bodyPr/>
                    <a:lstStyle/>
                    <a:p>
                      <a:r>
                        <a:rPr lang="en-US" sz="2200" b="0" dirty="0">
                          <a:solidFill>
                            <a:srgbClr val="333F50"/>
                          </a:solidFill>
                        </a:rPr>
                        <a:t>City Connecting Link Improvement Program</a:t>
                      </a:r>
                    </a:p>
                  </a:txBody>
                  <a:tcPr marL="79256" marR="79256" marT="39629" marB="39629">
                    <a:noFill/>
                  </a:tcPr>
                </a:tc>
                <a:tc>
                  <a:txBody>
                    <a:bodyPr/>
                    <a:lstStyle/>
                    <a:p>
                      <a:pPr algn="r"/>
                      <a:r>
                        <a:rPr lang="en-US" sz="2200" b="0" dirty="0">
                          <a:solidFill>
                            <a:srgbClr val="333F50"/>
                          </a:solidFill>
                        </a:rPr>
                        <a:t>$5 M</a:t>
                      </a:r>
                    </a:p>
                  </a:txBody>
                  <a:tcPr marL="79256" marR="79256" marT="39629" marB="39629">
                    <a:noFill/>
                  </a:tcPr>
                </a:tc>
                <a:extLst>
                  <a:ext uri="{0D108BD9-81ED-4DB2-BD59-A6C34878D82A}">
                    <a16:rowId xmlns:a16="http://schemas.microsoft.com/office/drawing/2014/main" val="393364309"/>
                  </a:ext>
                </a:extLst>
              </a:tr>
              <a:tr h="411632">
                <a:tc>
                  <a:txBody>
                    <a:bodyPr/>
                    <a:lstStyle/>
                    <a:p>
                      <a:endParaRPr lang="en-US" sz="2200" b="0" dirty="0"/>
                    </a:p>
                  </a:txBody>
                  <a:tcPr marL="79256" marR="79256" marT="39629" marB="39629">
                    <a:noFill/>
                  </a:tcPr>
                </a:tc>
                <a:tc>
                  <a:txBody>
                    <a:bodyPr/>
                    <a:lstStyle/>
                    <a:p>
                      <a:r>
                        <a:rPr lang="en-US" sz="2200" b="0" dirty="0">
                          <a:solidFill>
                            <a:srgbClr val="333F50"/>
                          </a:solidFill>
                        </a:rPr>
                        <a:t>*Cost-Share Program for State/Local Partnerships </a:t>
                      </a:r>
                    </a:p>
                  </a:txBody>
                  <a:tcPr marL="79256" marR="79256" marT="39629" marB="39629">
                    <a:noFill/>
                  </a:tcPr>
                </a:tc>
                <a:tc>
                  <a:txBody>
                    <a:bodyPr/>
                    <a:lstStyle/>
                    <a:p>
                      <a:pPr algn="r"/>
                      <a:r>
                        <a:rPr lang="en-US" sz="2200" b="0" dirty="0">
                          <a:solidFill>
                            <a:srgbClr val="333F50"/>
                          </a:solidFill>
                        </a:rPr>
                        <a:t>$3-38 M</a:t>
                      </a:r>
                    </a:p>
                  </a:txBody>
                  <a:tcPr marL="79256" marR="79256" marT="39629" marB="39629">
                    <a:noFill/>
                  </a:tcPr>
                </a:tc>
                <a:extLst>
                  <a:ext uri="{0D108BD9-81ED-4DB2-BD59-A6C34878D82A}">
                    <a16:rowId xmlns:a16="http://schemas.microsoft.com/office/drawing/2014/main" val="3770956258"/>
                  </a:ext>
                </a:extLst>
              </a:tr>
              <a:tr h="427445">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solidFill>
                            <a:srgbClr val="333F50"/>
                          </a:solidFill>
                        </a:rPr>
                        <a:t>$50M</a:t>
                      </a:r>
                    </a:p>
                  </a:txBody>
                  <a:tcPr marL="101203" marR="101203" marT="50602" marB="50602">
                    <a:noFill/>
                  </a:tcPr>
                </a:tc>
                <a:tc hMerge="1">
                  <a:txBody>
                    <a:bodyPr/>
                    <a:lstStyle/>
                    <a:p>
                      <a:endParaRPr lang="en-US" sz="2700" b="0" dirty="0"/>
                    </a:p>
                  </a:txBody>
                  <a:tcPr marL="102088" marR="102088" marT="51044" marB="51044">
                    <a:noFill/>
                  </a:tcPr>
                </a:tc>
                <a:tc hMerge="1">
                  <a:txBody>
                    <a:bodyPr/>
                    <a:lstStyle/>
                    <a:p>
                      <a:pPr algn="r"/>
                      <a:endParaRPr lang="en-US" sz="2700" b="0" dirty="0"/>
                    </a:p>
                  </a:txBody>
                  <a:tcPr marL="102088" marR="102088" marT="51044" marB="51044">
                    <a:noFill/>
                  </a:tcPr>
                </a:tc>
                <a:extLst>
                  <a:ext uri="{0D108BD9-81ED-4DB2-BD59-A6C34878D82A}">
                    <a16:rowId xmlns:a16="http://schemas.microsoft.com/office/drawing/2014/main" val="120471268"/>
                  </a:ext>
                </a:extLst>
              </a:tr>
              <a:tr h="411632">
                <a:tc>
                  <a:txBody>
                    <a:bodyPr/>
                    <a:lstStyle/>
                    <a:p>
                      <a:pPr algn="r"/>
                      <a:endParaRPr lang="en-US" sz="2200" b="1" dirty="0"/>
                    </a:p>
                  </a:txBody>
                  <a:tcPr marL="79256" marR="79256" marT="39629" marB="39629">
                    <a:noFill/>
                  </a:tcPr>
                </a:tc>
                <a:tc>
                  <a:txBody>
                    <a:bodyPr/>
                    <a:lstStyle/>
                    <a:p>
                      <a:pPr algn="r"/>
                      <a:r>
                        <a:rPr lang="en-US" sz="2200" b="1" dirty="0">
                          <a:solidFill>
                            <a:srgbClr val="333F50"/>
                          </a:solidFill>
                        </a:rPr>
                        <a:t>TOTAL</a:t>
                      </a:r>
                    </a:p>
                  </a:txBody>
                  <a:tcPr marL="79256" marR="79256" marT="39629" marB="39629">
                    <a:noFill/>
                  </a:tcPr>
                </a:tc>
                <a:tc>
                  <a:txBody>
                    <a:bodyPr/>
                    <a:lstStyle/>
                    <a:p>
                      <a:pPr algn="r"/>
                      <a:r>
                        <a:rPr lang="en-US" sz="2400" b="1" dirty="0">
                          <a:solidFill>
                            <a:srgbClr val="333F50"/>
                          </a:solidFill>
                        </a:rPr>
                        <a:t>$216 M</a:t>
                      </a:r>
                    </a:p>
                  </a:txBody>
                  <a:tcPr marL="79256" marR="79256" marT="39629" marB="39629">
                    <a:noFill/>
                  </a:tcPr>
                </a:tc>
                <a:extLst>
                  <a:ext uri="{0D108BD9-81ED-4DB2-BD59-A6C34878D82A}">
                    <a16:rowId xmlns:a16="http://schemas.microsoft.com/office/drawing/2014/main" val="2259689817"/>
                  </a:ext>
                </a:extLst>
              </a:tr>
            </a:tbl>
          </a:graphicData>
        </a:graphic>
      </p:graphicFrame>
      <p:cxnSp>
        <p:nvCxnSpPr>
          <p:cNvPr id="24" name="Straight Connector 23">
            <a:extLst>
              <a:ext uri="{FF2B5EF4-FFF2-40B4-BE49-F238E27FC236}">
                <a16:creationId xmlns:a16="http://schemas.microsoft.com/office/drawing/2014/main" id="{A94F2106-E608-462C-8A7F-68643E6ED06D}"/>
              </a:ext>
            </a:extLst>
          </p:cNvPr>
          <p:cNvCxnSpPr>
            <a:cxnSpLocks/>
          </p:cNvCxnSpPr>
          <p:nvPr/>
        </p:nvCxnSpPr>
        <p:spPr>
          <a:xfrm>
            <a:off x="0" y="4351297"/>
            <a:ext cx="12218423" cy="0"/>
          </a:xfrm>
          <a:prstGeom prst="line">
            <a:avLst/>
          </a:prstGeom>
          <a:ln w="38100">
            <a:solidFill>
              <a:srgbClr val="333F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7F578F-6436-4897-BD48-AF622331B4F0}"/>
              </a:ext>
            </a:extLst>
          </p:cNvPr>
          <p:cNvSpPr txBox="1"/>
          <p:nvPr/>
        </p:nvSpPr>
        <p:spPr>
          <a:xfrm>
            <a:off x="9823576" y="4396406"/>
            <a:ext cx="2674961" cy="1200329"/>
          </a:xfrm>
          <a:prstGeom prst="rect">
            <a:avLst/>
          </a:prstGeom>
          <a:noFill/>
        </p:spPr>
        <p:txBody>
          <a:bodyPr wrap="square" rtlCol="0">
            <a:spAutoFit/>
          </a:bodyPr>
          <a:lstStyle/>
          <a:p>
            <a:r>
              <a:rPr lang="en-US" b="1" dirty="0">
                <a:solidFill>
                  <a:srgbClr val="013F7C"/>
                </a:solidFill>
              </a:rPr>
              <a:t>One-Time Allocation of </a:t>
            </a:r>
          </a:p>
          <a:p>
            <a:r>
              <a:rPr lang="en-US" b="1" dirty="0">
                <a:solidFill>
                  <a:srgbClr val="013F7C"/>
                </a:solidFill>
              </a:rPr>
              <a:t>$50M, 25% match required.</a:t>
            </a:r>
          </a:p>
          <a:p>
            <a:endParaRPr lang="en-US" b="1" dirty="0">
              <a:solidFill>
                <a:srgbClr val="013F7C"/>
              </a:solidFill>
            </a:endParaRPr>
          </a:p>
        </p:txBody>
      </p:sp>
      <p:sp>
        <p:nvSpPr>
          <p:cNvPr id="26" name="Star: 5 Points 25">
            <a:extLst>
              <a:ext uri="{FF2B5EF4-FFF2-40B4-BE49-F238E27FC236}">
                <a16:creationId xmlns:a16="http://schemas.microsoft.com/office/drawing/2014/main" id="{FF561E31-61EC-4E45-91C0-34002D0B9BD2}"/>
              </a:ext>
            </a:extLst>
          </p:cNvPr>
          <p:cNvSpPr/>
          <p:nvPr/>
        </p:nvSpPr>
        <p:spPr>
          <a:xfrm>
            <a:off x="1522770" y="2068457"/>
            <a:ext cx="285750" cy="304800"/>
          </a:xfrm>
          <a:prstGeom prst="star5">
            <a:avLst>
              <a:gd name="adj" fmla="val 19098"/>
              <a:gd name="hf" fmla="val 105146"/>
              <a:gd name="vf" fmla="val 110557"/>
            </a:avLst>
          </a:prstGeom>
          <a:solidFill>
            <a:srgbClr val="E5AC3D"/>
          </a:solidFill>
          <a:ln>
            <a:solidFill>
              <a:srgbClr val="E5A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ar: 5 Points 26">
            <a:extLst>
              <a:ext uri="{FF2B5EF4-FFF2-40B4-BE49-F238E27FC236}">
                <a16:creationId xmlns:a16="http://schemas.microsoft.com/office/drawing/2014/main" id="{7F779931-AB10-49CA-835B-7D73B4B92017}"/>
              </a:ext>
            </a:extLst>
          </p:cNvPr>
          <p:cNvSpPr/>
          <p:nvPr/>
        </p:nvSpPr>
        <p:spPr>
          <a:xfrm>
            <a:off x="1522770" y="1632799"/>
            <a:ext cx="285750" cy="304800"/>
          </a:xfrm>
          <a:prstGeom prst="star5">
            <a:avLst>
              <a:gd name="adj" fmla="val 19098"/>
              <a:gd name="hf" fmla="val 105146"/>
              <a:gd name="vf" fmla="val 110557"/>
            </a:avLst>
          </a:prstGeom>
          <a:solidFill>
            <a:srgbClr val="E5AC3D"/>
          </a:solidFill>
          <a:ln>
            <a:solidFill>
              <a:srgbClr val="E5A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ar: 5 Points 27">
            <a:extLst>
              <a:ext uri="{FF2B5EF4-FFF2-40B4-BE49-F238E27FC236}">
                <a16:creationId xmlns:a16="http://schemas.microsoft.com/office/drawing/2014/main" id="{1EFE04B1-AD79-45E6-9D54-8838444F7779}"/>
              </a:ext>
            </a:extLst>
          </p:cNvPr>
          <p:cNvSpPr/>
          <p:nvPr/>
        </p:nvSpPr>
        <p:spPr>
          <a:xfrm>
            <a:off x="1564634" y="5596735"/>
            <a:ext cx="285750" cy="304800"/>
          </a:xfrm>
          <a:prstGeom prst="star5">
            <a:avLst>
              <a:gd name="adj" fmla="val 19098"/>
              <a:gd name="hf" fmla="val 105146"/>
              <a:gd name="vf" fmla="val 110557"/>
            </a:avLst>
          </a:prstGeom>
          <a:solidFill>
            <a:srgbClr val="E5AC3D"/>
          </a:solidFill>
          <a:ln>
            <a:solidFill>
              <a:srgbClr val="E5A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90487232-1496-475B-85FE-9DC21D6C6F9A}"/>
              </a:ext>
            </a:extLst>
          </p:cNvPr>
          <p:cNvSpPr/>
          <p:nvPr/>
        </p:nvSpPr>
        <p:spPr>
          <a:xfrm>
            <a:off x="1564634" y="5169536"/>
            <a:ext cx="285750" cy="304800"/>
          </a:xfrm>
          <a:prstGeom prst="star5">
            <a:avLst>
              <a:gd name="adj" fmla="val 19098"/>
              <a:gd name="hf" fmla="val 105146"/>
              <a:gd name="vf" fmla="val 110557"/>
            </a:avLst>
          </a:prstGeom>
          <a:solidFill>
            <a:srgbClr val="E5AC3D"/>
          </a:solidFill>
          <a:ln>
            <a:solidFill>
              <a:srgbClr val="E5AC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34118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9CA5B-0EA8-461E-93F8-76E8A45F9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484" y="219244"/>
            <a:ext cx="12192000" cy="6854572"/>
          </a:xfrm>
          <a:prstGeom prst="rect">
            <a:avLst/>
          </a:prstGeom>
        </p:spPr>
      </p:pic>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State Highway Fund: Looking Forward</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98802"/>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C42AFAD1-74C2-46CF-85F2-BB8504110CC1}"/>
              </a:ext>
            </a:extLst>
          </p:cNvPr>
          <p:cNvSpPr txBox="1">
            <a:spLocks/>
          </p:cNvSpPr>
          <p:nvPr/>
        </p:nvSpPr>
        <p:spPr>
          <a:xfrm>
            <a:off x="964707" y="1507860"/>
            <a:ext cx="944427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Motor Fuels Tax:  Consumption growing at less than 1%. </a:t>
            </a:r>
          </a:p>
          <a:p>
            <a:pPr>
              <a:spcAft>
                <a:spcPts val="3000"/>
              </a:spcAft>
            </a:pPr>
            <a:r>
              <a:rPr lang="en-US" dirty="0"/>
              <a:t>Sales Taxes:  1.90% average annual growth for FY 2020-22.  </a:t>
            </a:r>
          </a:p>
          <a:p>
            <a:pPr>
              <a:spcAft>
                <a:spcPts val="3000"/>
              </a:spcAft>
            </a:pPr>
            <a:r>
              <a:rPr lang="en-US" dirty="0"/>
              <a:t>Registration Fees, Licenses &amp; Permits:  No annual growth rate for FY 2019-22. </a:t>
            </a:r>
          </a:p>
          <a:p>
            <a:pPr>
              <a:spcAft>
                <a:spcPts val="3000"/>
              </a:spcAft>
            </a:pPr>
            <a:r>
              <a:rPr lang="en-US" dirty="0"/>
              <a:t>Road User Charge pilot study</a:t>
            </a:r>
          </a:p>
          <a:p>
            <a:pPr lvl="1"/>
            <a:endParaRPr lang="en-US" dirty="0"/>
          </a:p>
        </p:txBody>
      </p:sp>
    </p:spTree>
    <p:extLst>
      <p:ext uri="{BB962C8B-B14F-4D97-AF65-F5344CB8AC3E}">
        <p14:creationId xmlns:p14="http://schemas.microsoft.com/office/powerpoint/2010/main" val="1028785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499E77-5E37-4D31-8FE3-A3C7DD066FCF}"/>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Closing the Bank of KDOT would…</a:t>
            </a:r>
          </a:p>
        </p:txBody>
      </p:sp>
      <p:cxnSp>
        <p:nvCxnSpPr>
          <p:cNvPr id="4" name="Straight Connector 3">
            <a:extLst>
              <a:ext uri="{FF2B5EF4-FFF2-40B4-BE49-F238E27FC236}">
                <a16:creationId xmlns:a16="http://schemas.microsoft.com/office/drawing/2014/main" id="{659C773B-1151-4593-BF86-949B8DAB186F}"/>
              </a:ext>
            </a:extLst>
          </p:cNvPr>
          <p:cNvCxnSpPr/>
          <p:nvPr/>
        </p:nvCxnSpPr>
        <p:spPr>
          <a:xfrm>
            <a:off x="1154097" y="998802"/>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CE62BF84-1C7E-47F4-A796-FD0DA6145613}"/>
              </a:ext>
            </a:extLst>
          </p:cNvPr>
          <p:cNvSpPr txBox="1">
            <a:spLocks/>
          </p:cNvSpPr>
          <p:nvPr/>
        </p:nvSpPr>
        <p:spPr>
          <a:xfrm>
            <a:off x="981116" y="1253330"/>
            <a:ext cx="11037903" cy="44685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Complete the $435 Million of delayed T-WORKS projects</a:t>
            </a:r>
          </a:p>
          <a:p>
            <a:pPr>
              <a:spcAft>
                <a:spcPts val="3000"/>
              </a:spcAft>
            </a:pPr>
            <a:r>
              <a:rPr lang="en-US" dirty="0"/>
              <a:t>Improve system health – put us on the path to “steady state”</a:t>
            </a:r>
          </a:p>
          <a:p>
            <a:pPr>
              <a:spcAft>
                <a:spcPts val="3000"/>
              </a:spcAft>
            </a:pPr>
            <a:r>
              <a:rPr lang="en-US" dirty="0"/>
              <a:t>Allow us to address highway new mod./expansion needs</a:t>
            </a:r>
          </a:p>
          <a:p>
            <a:pPr>
              <a:spcAft>
                <a:spcPts val="3000"/>
              </a:spcAft>
            </a:pPr>
            <a:endParaRPr lang="en-US" dirty="0"/>
          </a:p>
          <a:p>
            <a:pPr>
              <a:spcAft>
                <a:spcPts val="3000"/>
              </a:spcAft>
            </a:pPr>
            <a:endParaRPr lang="en-US" dirty="0"/>
          </a:p>
          <a:p>
            <a:pPr>
              <a:spcAft>
                <a:spcPts val="3000"/>
              </a:spcAft>
            </a:pPr>
            <a:endParaRPr lang="en-US" dirty="0"/>
          </a:p>
          <a:p>
            <a:pPr lvl="1"/>
            <a:endParaRPr lang="en-US" dirty="0"/>
          </a:p>
        </p:txBody>
      </p:sp>
      <p:pic>
        <p:nvPicPr>
          <p:cNvPr id="6" name="Picture 5" descr="A close up of a logo&#10;&#10;Description automatically generated">
            <a:extLst>
              <a:ext uri="{FF2B5EF4-FFF2-40B4-BE49-F238E27FC236}">
                <a16:creationId xmlns:a16="http://schemas.microsoft.com/office/drawing/2014/main" id="{09D26749-AD40-40C3-AE4F-ED72A970D1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4572"/>
          </a:xfrm>
          <a:prstGeom prst="rect">
            <a:avLst/>
          </a:prstGeom>
        </p:spPr>
      </p:pic>
    </p:spTree>
    <p:extLst>
      <p:ext uri="{BB962C8B-B14F-4D97-AF65-F5344CB8AC3E}">
        <p14:creationId xmlns:p14="http://schemas.microsoft.com/office/powerpoint/2010/main" val="652069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people in a room&#10;&#10;Description automatically generated">
            <a:extLst>
              <a:ext uri="{FF2B5EF4-FFF2-40B4-BE49-F238E27FC236}">
                <a16:creationId xmlns:a16="http://schemas.microsoft.com/office/drawing/2014/main" id="{AAB9FC7D-33D2-4149-8420-C3DDE70228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638" y="-1958544"/>
            <a:ext cx="12542107" cy="9406580"/>
          </a:xfrm>
          <a:prstGeom prst="rect">
            <a:avLst/>
          </a:prstGeom>
        </p:spPr>
      </p:pic>
      <p:sp>
        <p:nvSpPr>
          <p:cNvPr id="3" name="Rectangle 2">
            <a:extLst>
              <a:ext uri="{FF2B5EF4-FFF2-40B4-BE49-F238E27FC236}">
                <a16:creationId xmlns:a16="http://schemas.microsoft.com/office/drawing/2014/main" id="{D0B9AFC7-44FC-444F-88FA-9BD731F50ACB}"/>
              </a:ext>
            </a:extLst>
          </p:cNvPr>
          <p:cNvSpPr/>
          <p:nvPr/>
        </p:nvSpPr>
        <p:spPr>
          <a:xfrm flipH="1">
            <a:off x="43543" y="-243890"/>
            <a:ext cx="12303056" cy="6993033"/>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800DA0E-1702-450E-808F-312E668676C8}"/>
              </a:ext>
            </a:extLst>
          </p:cNvPr>
          <p:cNvSpPr txBox="1"/>
          <p:nvPr/>
        </p:nvSpPr>
        <p:spPr>
          <a:xfrm>
            <a:off x="4265591" y="1737927"/>
            <a:ext cx="4198787" cy="2739211"/>
          </a:xfrm>
          <a:prstGeom prst="rect">
            <a:avLst/>
          </a:prstGeom>
          <a:noFill/>
        </p:spPr>
        <p:txBody>
          <a:bodyPr wrap="square" rtlCol="0">
            <a:spAutoFit/>
          </a:bodyPr>
          <a:lstStyle/>
          <a:p>
            <a:pPr algn="ctr"/>
            <a:r>
              <a:rPr lang="en-US" sz="6600" b="1" dirty="0">
                <a:solidFill>
                  <a:schemeClr val="bg1"/>
                </a:solidFill>
                <a:latin typeface="Century Gothic" panose="020B0502020202020204" pitchFamily="34" charset="0"/>
              </a:rPr>
              <a:t>1,100 Kansans</a:t>
            </a:r>
          </a:p>
          <a:p>
            <a:pPr algn="ctr"/>
            <a:r>
              <a:rPr lang="en-US" sz="4000" b="1" dirty="0">
                <a:solidFill>
                  <a:schemeClr val="bg1"/>
                </a:solidFill>
                <a:latin typeface="Century Gothic" panose="020B0502020202020204" pitchFamily="34" charset="0"/>
              </a:rPr>
              <a:t>participated</a:t>
            </a:r>
          </a:p>
        </p:txBody>
      </p:sp>
    </p:spTree>
    <p:extLst>
      <p:ext uri="{BB962C8B-B14F-4D97-AF65-F5344CB8AC3E}">
        <p14:creationId xmlns:p14="http://schemas.microsoft.com/office/powerpoint/2010/main" val="186664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34BC18-597D-41FB-8971-5C7A9F1507DA}"/>
              </a:ext>
            </a:extLst>
          </p:cNvPr>
          <p:cNvSpPr txBox="1">
            <a:spLocks/>
          </p:cNvSpPr>
          <p:nvPr/>
        </p:nvSpPr>
        <p:spPr>
          <a:xfrm>
            <a:off x="155093" y="225096"/>
            <a:ext cx="10515600" cy="1325563"/>
          </a:xfrm>
          <a:prstGeom prst="rect">
            <a:avLst/>
          </a:prstGeom>
        </p:spPr>
        <p:txBody>
          <a:bodyPr/>
          <a:lstStyle>
            <a:lvl1pPr algn="l" defTabSz="914400" rtl="0" eaLnBrk="1" latinLnBrk="0" hangingPunct="1">
              <a:lnSpc>
                <a:spcPct val="90000"/>
              </a:lnSpc>
              <a:spcBef>
                <a:spcPct val="0"/>
              </a:spcBef>
              <a:buNone/>
              <a:defRPr sz="3200" b="1" i="0" kern="1200" spc="0">
                <a:solidFill>
                  <a:schemeClr val="tx1"/>
                </a:solidFill>
                <a:latin typeface="Avenir Next" panose="020B0503020202020204" pitchFamily="34" charset="0"/>
                <a:ea typeface="+mj-ea"/>
                <a:cs typeface="Futura" panose="020B0602020204020303" pitchFamily="34" charset="-79"/>
              </a:defRPr>
            </a:lvl1pPr>
          </a:lstStyle>
          <a:p>
            <a:r>
              <a:rPr lang="en-US" sz="4000" dirty="0">
                <a:latin typeface="Avenir Next Medium"/>
              </a:rPr>
              <a:t>How Does Kansas Fund Transportation?</a:t>
            </a:r>
          </a:p>
        </p:txBody>
      </p:sp>
      <p:sp>
        <p:nvSpPr>
          <p:cNvPr id="5" name="Rectangle: Rounded Corners 4">
            <a:extLst>
              <a:ext uri="{FF2B5EF4-FFF2-40B4-BE49-F238E27FC236}">
                <a16:creationId xmlns:a16="http://schemas.microsoft.com/office/drawing/2014/main" id="{4B38D831-D80A-4427-9EF3-415277C44004}"/>
              </a:ext>
            </a:extLst>
          </p:cNvPr>
          <p:cNvSpPr/>
          <p:nvPr/>
        </p:nvSpPr>
        <p:spPr>
          <a:xfrm>
            <a:off x="3884672" y="3880134"/>
            <a:ext cx="3395801" cy="1115407"/>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State Highway Fund (SHF)</a:t>
            </a:r>
          </a:p>
        </p:txBody>
      </p:sp>
      <p:sp>
        <p:nvSpPr>
          <p:cNvPr id="6" name="Rectangle: Rounded Corners 5">
            <a:extLst>
              <a:ext uri="{FF2B5EF4-FFF2-40B4-BE49-F238E27FC236}">
                <a16:creationId xmlns:a16="http://schemas.microsoft.com/office/drawing/2014/main" id="{80A713E0-5141-4B65-88A0-13F22DCF1D99}"/>
              </a:ext>
            </a:extLst>
          </p:cNvPr>
          <p:cNvSpPr/>
          <p:nvPr/>
        </p:nvSpPr>
        <p:spPr>
          <a:xfrm>
            <a:off x="358935" y="3898263"/>
            <a:ext cx="3090491" cy="1097280"/>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Special City and County Highway Fund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(SCCHF)</a:t>
            </a:r>
          </a:p>
        </p:txBody>
      </p:sp>
      <p:sp>
        <p:nvSpPr>
          <p:cNvPr id="7" name="Rectangle: Rounded Corners 6">
            <a:extLst>
              <a:ext uri="{FF2B5EF4-FFF2-40B4-BE49-F238E27FC236}">
                <a16:creationId xmlns:a16="http://schemas.microsoft.com/office/drawing/2014/main" id="{4DB9F421-3870-4202-91C7-69A1FF5B045D}"/>
              </a:ext>
            </a:extLst>
          </p:cNvPr>
          <p:cNvSpPr/>
          <p:nvPr/>
        </p:nvSpPr>
        <p:spPr>
          <a:xfrm>
            <a:off x="8229477" y="3890013"/>
            <a:ext cx="2559294" cy="1097280"/>
          </a:xfrm>
          <a:prstGeom prst="round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Transfers to other State agencies</a:t>
            </a:r>
            <a:endParaRPr kumimoji="0" lang="en-US" sz="2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DB8D474-E40F-4822-9DD4-D7A947C24FC1}"/>
              </a:ext>
            </a:extLst>
          </p:cNvPr>
          <p:cNvSpPr/>
          <p:nvPr/>
        </p:nvSpPr>
        <p:spPr>
          <a:xfrm>
            <a:off x="2097391" y="1498018"/>
            <a:ext cx="1948478" cy="16249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Motor Fuels Tax</a:t>
            </a:r>
          </a:p>
        </p:txBody>
      </p:sp>
      <p:sp>
        <p:nvSpPr>
          <p:cNvPr id="9" name="Rectangle: Rounded Corners 8">
            <a:extLst>
              <a:ext uri="{FF2B5EF4-FFF2-40B4-BE49-F238E27FC236}">
                <a16:creationId xmlns:a16="http://schemas.microsoft.com/office/drawing/2014/main" id="{7A27E825-55B3-45E5-B4CE-051DE9650C16}"/>
              </a:ext>
            </a:extLst>
          </p:cNvPr>
          <p:cNvSpPr/>
          <p:nvPr/>
        </p:nvSpPr>
        <p:spPr>
          <a:xfrm>
            <a:off x="108236" y="1491337"/>
            <a:ext cx="1948478" cy="16249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Federal Funds</a:t>
            </a:r>
          </a:p>
        </p:txBody>
      </p:sp>
      <p:sp>
        <p:nvSpPr>
          <p:cNvPr id="10" name="Rectangle: Rounded Corners 9">
            <a:extLst>
              <a:ext uri="{FF2B5EF4-FFF2-40B4-BE49-F238E27FC236}">
                <a16:creationId xmlns:a16="http://schemas.microsoft.com/office/drawing/2014/main" id="{13E7A9E4-7401-40A2-8CDD-D1EAD304BAA5}"/>
              </a:ext>
            </a:extLst>
          </p:cNvPr>
          <p:cNvSpPr/>
          <p:nvPr/>
        </p:nvSpPr>
        <p:spPr>
          <a:xfrm>
            <a:off x="4105238" y="1516937"/>
            <a:ext cx="1948478" cy="16249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Registration, License, Permit, and Other Fees</a:t>
            </a:r>
          </a:p>
        </p:txBody>
      </p:sp>
      <p:sp>
        <p:nvSpPr>
          <p:cNvPr id="11" name="Rectangle: Rounded Corners 10">
            <a:extLst>
              <a:ext uri="{FF2B5EF4-FFF2-40B4-BE49-F238E27FC236}">
                <a16:creationId xmlns:a16="http://schemas.microsoft.com/office/drawing/2014/main" id="{508B69D8-C04F-47AE-BECE-EBACA9AB7E15}"/>
              </a:ext>
            </a:extLst>
          </p:cNvPr>
          <p:cNvSpPr/>
          <p:nvPr/>
        </p:nvSpPr>
        <p:spPr>
          <a:xfrm>
            <a:off x="6113085" y="1507796"/>
            <a:ext cx="1948478" cy="16249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Bond Proceeds</a:t>
            </a:r>
          </a:p>
        </p:txBody>
      </p:sp>
      <p:sp>
        <p:nvSpPr>
          <p:cNvPr id="12" name="Rectangle: Rounded Corners 11">
            <a:extLst>
              <a:ext uri="{FF2B5EF4-FFF2-40B4-BE49-F238E27FC236}">
                <a16:creationId xmlns:a16="http://schemas.microsoft.com/office/drawing/2014/main" id="{52D57699-DD6C-49CD-8D44-5ED71261CCBE}"/>
              </a:ext>
            </a:extLst>
          </p:cNvPr>
          <p:cNvSpPr/>
          <p:nvPr/>
        </p:nvSpPr>
        <p:spPr>
          <a:xfrm>
            <a:off x="8091197" y="1453372"/>
            <a:ext cx="1948478" cy="162492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Local Funding</a:t>
            </a:r>
          </a:p>
        </p:txBody>
      </p:sp>
      <p:sp>
        <p:nvSpPr>
          <p:cNvPr id="13" name="Rectangle: Rounded Corners 12">
            <a:extLst>
              <a:ext uri="{FF2B5EF4-FFF2-40B4-BE49-F238E27FC236}">
                <a16:creationId xmlns:a16="http://schemas.microsoft.com/office/drawing/2014/main" id="{BE4C39BD-6EA8-487F-A641-FFD9FA2FDC26}"/>
              </a:ext>
            </a:extLst>
          </p:cNvPr>
          <p:cNvSpPr/>
          <p:nvPr/>
        </p:nvSpPr>
        <p:spPr>
          <a:xfrm>
            <a:off x="10088429" y="1481728"/>
            <a:ext cx="1948478" cy="1624927"/>
          </a:xfrm>
          <a:prstGeom prst="roundRect">
            <a:avLst/>
          </a:prstGeom>
          <a:solidFill>
            <a:srgbClr val="164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Sales Tax</a:t>
            </a:r>
          </a:p>
        </p:txBody>
      </p:sp>
      <p:sp>
        <p:nvSpPr>
          <p:cNvPr id="14" name="Rectangle 13">
            <a:extLst>
              <a:ext uri="{FF2B5EF4-FFF2-40B4-BE49-F238E27FC236}">
                <a16:creationId xmlns:a16="http://schemas.microsoft.com/office/drawing/2014/main" id="{4648EAD6-15EB-4B07-9BB4-23FEEA69ADB1}"/>
              </a:ext>
            </a:extLst>
          </p:cNvPr>
          <p:cNvSpPr/>
          <p:nvPr/>
        </p:nvSpPr>
        <p:spPr>
          <a:xfrm>
            <a:off x="609600" y="5292100"/>
            <a:ext cx="270076" cy="231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C2F951A-3E0B-4916-B372-ABC06A72A3C2}"/>
              </a:ext>
            </a:extLst>
          </p:cNvPr>
          <p:cNvSpPr/>
          <p:nvPr/>
        </p:nvSpPr>
        <p:spPr>
          <a:xfrm>
            <a:off x="609600" y="5715911"/>
            <a:ext cx="270076" cy="231493"/>
          </a:xfrm>
          <a:prstGeom prst="rect">
            <a:avLst/>
          </a:prstGeom>
          <a:solidFill>
            <a:srgbClr val="1646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0278BAA-AE81-47E1-930C-8D42A490980B}"/>
              </a:ext>
            </a:extLst>
          </p:cNvPr>
          <p:cNvSpPr txBox="1"/>
          <p:nvPr/>
        </p:nvSpPr>
        <p:spPr>
          <a:xfrm>
            <a:off x="891421" y="5177013"/>
            <a:ext cx="27718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Protected Revenue</a:t>
            </a:r>
          </a:p>
        </p:txBody>
      </p:sp>
      <p:sp>
        <p:nvSpPr>
          <p:cNvPr id="17" name="TextBox 16">
            <a:extLst>
              <a:ext uri="{FF2B5EF4-FFF2-40B4-BE49-F238E27FC236}">
                <a16:creationId xmlns:a16="http://schemas.microsoft.com/office/drawing/2014/main" id="{CB3714B0-E34C-4A7D-9146-3EE0A7B5CA5E}"/>
              </a:ext>
            </a:extLst>
          </p:cNvPr>
          <p:cNvSpPr txBox="1"/>
          <p:nvPr/>
        </p:nvSpPr>
        <p:spPr>
          <a:xfrm>
            <a:off x="879676" y="5554526"/>
            <a:ext cx="36460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Unprotected Revenue</a:t>
            </a:r>
          </a:p>
        </p:txBody>
      </p:sp>
      <p:cxnSp>
        <p:nvCxnSpPr>
          <p:cNvPr id="18" name="Straight Arrow Connector 17">
            <a:extLst>
              <a:ext uri="{FF2B5EF4-FFF2-40B4-BE49-F238E27FC236}">
                <a16:creationId xmlns:a16="http://schemas.microsoft.com/office/drawing/2014/main" id="{690A4685-50C9-4BA1-A2AE-F0EB425114A2}"/>
              </a:ext>
            </a:extLst>
          </p:cNvPr>
          <p:cNvCxnSpPr>
            <a:cxnSpLocks/>
            <a:stCxn id="9" idx="2"/>
          </p:cNvCxnSpPr>
          <p:nvPr/>
        </p:nvCxnSpPr>
        <p:spPr>
          <a:xfrm>
            <a:off x="1082475" y="3116264"/>
            <a:ext cx="3273462" cy="8404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01D1AD4-5B1F-4E9A-AFBE-64500A7DEE32}"/>
              </a:ext>
            </a:extLst>
          </p:cNvPr>
          <p:cNvCxnSpPr>
            <a:cxnSpLocks/>
            <a:stCxn id="8" idx="2"/>
          </p:cNvCxnSpPr>
          <p:nvPr/>
        </p:nvCxnSpPr>
        <p:spPr>
          <a:xfrm>
            <a:off x="3071630" y="3122945"/>
            <a:ext cx="1494748" cy="7203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836B46D-C1CF-40D3-9B9D-BDAEE62B0F1D}"/>
              </a:ext>
            </a:extLst>
          </p:cNvPr>
          <p:cNvCxnSpPr>
            <a:cxnSpLocks/>
            <a:stCxn id="8" idx="2"/>
            <a:endCxn id="6" idx="0"/>
          </p:cNvCxnSpPr>
          <p:nvPr/>
        </p:nvCxnSpPr>
        <p:spPr>
          <a:xfrm flipH="1">
            <a:off x="1904181" y="3122945"/>
            <a:ext cx="1167449" cy="7753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3D6BCA4A-AA4B-492E-864F-78A29DB0AA78}"/>
              </a:ext>
            </a:extLst>
          </p:cNvPr>
          <p:cNvCxnSpPr>
            <a:cxnSpLocks/>
            <a:stCxn id="10" idx="2"/>
          </p:cNvCxnSpPr>
          <p:nvPr/>
        </p:nvCxnSpPr>
        <p:spPr>
          <a:xfrm>
            <a:off x="5079477" y="3141864"/>
            <a:ext cx="0" cy="70140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4675A84-C2C4-4720-BA87-9B45515FE2D2}"/>
              </a:ext>
            </a:extLst>
          </p:cNvPr>
          <p:cNvCxnSpPr>
            <a:cxnSpLocks/>
          </p:cNvCxnSpPr>
          <p:nvPr/>
        </p:nvCxnSpPr>
        <p:spPr>
          <a:xfrm flipH="1">
            <a:off x="6609144" y="3078299"/>
            <a:ext cx="478300" cy="7649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E9198E21-53A5-48B1-8E69-E0044908D878}"/>
              </a:ext>
            </a:extLst>
          </p:cNvPr>
          <p:cNvCxnSpPr>
            <a:cxnSpLocks/>
          </p:cNvCxnSpPr>
          <p:nvPr/>
        </p:nvCxnSpPr>
        <p:spPr>
          <a:xfrm flipH="1">
            <a:off x="7165014" y="3141864"/>
            <a:ext cx="1210395" cy="81486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AE50C57-39D1-477C-BE51-4C3282101304}"/>
              </a:ext>
            </a:extLst>
          </p:cNvPr>
          <p:cNvCxnSpPr>
            <a:cxnSpLocks/>
          </p:cNvCxnSpPr>
          <p:nvPr/>
        </p:nvCxnSpPr>
        <p:spPr>
          <a:xfrm flipH="1">
            <a:off x="7165013" y="3122945"/>
            <a:ext cx="3280341" cy="107866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B302DC9-2A49-4052-AA50-04A5681DCFC7}"/>
              </a:ext>
            </a:extLst>
          </p:cNvPr>
          <p:cNvCxnSpPr>
            <a:cxnSpLocks/>
          </p:cNvCxnSpPr>
          <p:nvPr/>
        </p:nvCxnSpPr>
        <p:spPr>
          <a:xfrm>
            <a:off x="7280476" y="4515535"/>
            <a:ext cx="84045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414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A close up of a logo&#10;&#10;Description automatically generated">
            <a:extLst>
              <a:ext uri="{FF2B5EF4-FFF2-40B4-BE49-F238E27FC236}">
                <a16:creationId xmlns:a16="http://schemas.microsoft.com/office/drawing/2014/main" id="{B2DC05C3-CB80-4544-866F-867A010AE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14"/>
            <a:ext cx="12192000" cy="6854572"/>
          </a:xfrm>
          <a:prstGeom prst="rect">
            <a:avLst/>
          </a:prstGeom>
        </p:spPr>
      </p:pic>
      <p:sp>
        <p:nvSpPr>
          <p:cNvPr id="9" name="Title 1">
            <a:extLst>
              <a:ext uri="{FF2B5EF4-FFF2-40B4-BE49-F238E27FC236}">
                <a16:creationId xmlns:a16="http://schemas.microsoft.com/office/drawing/2014/main" id="{42B6CD14-D7C7-4FEF-BD67-C50F48D6B615}"/>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What we heard related to funding</a:t>
            </a:r>
          </a:p>
        </p:txBody>
      </p:sp>
      <p:cxnSp>
        <p:nvCxnSpPr>
          <p:cNvPr id="11" name="Straight Connector 10">
            <a:extLst>
              <a:ext uri="{FF2B5EF4-FFF2-40B4-BE49-F238E27FC236}">
                <a16:creationId xmlns:a16="http://schemas.microsoft.com/office/drawing/2014/main" id="{18FD9220-F9EC-4751-AC0C-0D33339AAEC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D8AB353D-608E-4B93-9460-B1D090628135}"/>
              </a:ext>
            </a:extLst>
          </p:cNvPr>
          <p:cNvSpPr txBox="1">
            <a:spLocks/>
          </p:cNvSpPr>
          <p:nvPr/>
        </p:nvSpPr>
        <p:spPr>
          <a:xfrm>
            <a:off x="981116" y="1253330"/>
            <a:ext cx="11037903" cy="446859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0"/>
              </a:spcAft>
            </a:pPr>
            <a:r>
              <a:rPr lang="en-US" dirty="0"/>
              <a:t>Stable revenue resources are critical for providing economic opportunities and for being resilient in tough times</a:t>
            </a:r>
          </a:p>
          <a:p>
            <a:pPr>
              <a:spcAft>
                <a:spcPts val="3000"/>
              </a:spcAft>
            </a:pPr>
            <a:r>
              <a:rPr lang="en-US" dirty="0"/>
              <a:t>Playing “catch-up” is very costly in long-term</a:t>
            </a:r>
          </a:p>
          <a:p>
            <a:pPr>
              <a:spcAft>
                <a:spcPts val="3000"/>
              </a:spcAft>
            </a:pPr>
            <a:r>
              <a:rPr lang="en-US" dirty="0"/>
              <a:t>Concerns about having funding sources that rely on traditional models (MFT), which are rapidly changing</a:t>
            </a:r>
          </a:p>
          <a:p>
            <a:pPr>
              <a:spcAft>
                <a:spcPts val="3000"/>
              </a:spcAft>
            </a:pPr>
            <a:r>
              <a:rPr lang="en-US" dirty="0"/>
              <a:t>Recognition of the connection between investment in public infrastructure and private sector development</a:t>
            </a:r>
          </a:p>
          <a:p>
            <a:pPr>
              <a:spcAft>
                <a:spcPts val="3000"/>
              </a:spcAft>
            </a:pPr>
            <a:endParaRPr lang="en-US" dirty="0"/>
          </a:p>
          <a:p>
            <a:pPr>
              <a:spcAft>
                <a:spcPts val="3000"/>
              </a:spcAft>
            </a:pPr>
            <a:endParaRPr lang="en-US" dirty="0"/>
          </a:p>
          <a:p>
            <a:pPr>
              <a:spcAft>
                <a:spcPts val="3000"/>
              </a:spcAft>
            </a:pPr>
            <a:endParaRPr lang="en-US" dirty="0"/>
          </a:p>
          <a:p>
            <a:pPr>
              <a:spcAft>
                <a:spcPts val="3000"/>
              </a:spcAft>
            </a:pPr>
            <a:endParaRPr lang="en-US" dirty="0"/>
          </a:p>
          <a:p>
            <a:pPr lvl="1"/>
            <a:endParaRPr lang="en-US" dirty="0"/>
          </a:p>
        </p:txBody>
      </p:sp>
    </p:spTree>
    <p:extLst>
      <p:ext uri="{BB962C8B-B14F-4D97-AF65-F5344CB8AC3E}">
        <p14:creationId xmlns:p14="http://schemas.microsoft.com/office/powerpoint/2010/main" val="3319534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E089-934F-4EDC-9861-57477CA660A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50B45D9-7269-46A8-BF64-D2C0F9C918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954982"/>
          </a:xfrm>
          <a:prstGeom prst="rect">
            <a:avLst/>
          </a:prstGeom>
        </p:spPr>
      </p:pic>
      <p:sp>
        <p:nvSpPr>
          <p:cNvPr id="6" name="Rectangle 5">
            <a:extLst>
              <a:ext uri="{FF2B5EF4-FFF2-40B4-BE49-F238E27FC236}">
                <a16:creationId xmlns:a16="http://schemas.microsoft.com/office/drawing/2014/main" id="{497AADF1-B1C8-4FFA-97E2-7140065BED42}"/>
              </a:ext>
            </a:extLst>
          </p:cNvPr>
          <p:cNvSpPr/>
          <p:nvPr/>
        </p:nvSpPr>
        <p:spPr>
          <a:xfrm>
            <a:off x="0" y="0"/>
            <a:ext cx="12192000" cy="6954982"/>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5A0279-3AF3-4387-A28B-D409FB475A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505" y="-211015"/>
            <a:ext cx="12181172" cy="6858000"/>
          </a:xfrm>
          <a:prstGeom prst="rect">
            <a:avLst/>
          </a:prstGeom>
        </p:spPr>
      </p:pic>
    </p:spTree>
    <p:extLst>
      <p:ext uri="{BB962C8B-B14F-4D97-AF65-F5344CB8AC3E}">
        <p14:creationId xmlns:p14="http://schemas.microsoft.com/office/powerpoint/2010/main" val="339192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776B9-3546-409A-BB0B-7A15B90C984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25152B-DCDD-4E1D-891B-667A91F4FD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973" y="-152400"/>
            <a:ext cx="12527973" cy="8351982"/>
          </a:xfrm>
          <a:prstGeom prst="rect">
            <a:avLst/>
          </a:prstGeom>
        </p:spPr>
      </p:pic>
      <p:sp>
        <p:nvSpPr>
          <p:cNvPr id="4" name="Rectangle 3">
            <a:extLst>
              <a:ext uri="{FF2B5EF4-FFF2-40B4-BE49-F238E27FC236}">
                <a16:creationId xmlns:a16="http://schemas.microsoft.com/office/drawing/2014/main" id="{0A5D2547-77B7-4A61-AB3B-1BB4F94BCD2F}"/>
              </a:ext>
            </a:extLst>
          </p:cNvPr>
          <p:cNvSpPr/>
          <p:nvPr/>
        </p:nvSpPr>
        <p:spPr>
          <a:xfrm flipH="1">
            <a:off x="-335974" y="-152399"/>
            <a:ext cx="12527973" cy="7077916"/>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A4CDD0-8169-4F31-B5F0-AC94474D13E8}"/>
              </a:ext>
            </a:extLst>
          </p:cNvPr>
          <p:cNvSpPr txBox="1"/>
          <p:nvPr/>
        </p:nvSpPr>
        <p:spPr>
          <a:xfrm>
            <a:off x="237288" y="629645"/>
            <a:ext cx="3773009"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Improve</a:t>
            </a:r>
          </a:p>
          <a:p>
            <a:pPr algn="ctr"/>
            <a:r>
              <a:rPr lang="en-US" sz="5400" b="1" dirty="0">
                <a:solidFill>
                  <a:schemeClr val="bg1"/>
                </a:solidFill>
                <a:latin typeface="Century Gothic" panose="020B0502020202020204" pitchFamily="34" charset="0"/>
              </a:rPr>
              <a:t>Health</a:t>
            </a:r>
          </a:p>
        </p:txBody>
      </p:sp>
    </p:spTree>
    <p:extLst>
      <p:ext uri="{BB962C8B-B14F-4D97-AF65-F5344CB8AC3E}">
        <p14:creationId xmlns:p14="http://schemas.microsoft.com/office/powerpoint/2010/main" val="3128769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C493-F250-4F31-B25E-14373A9DF2B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0E94974-865E-4D44-BF60-F9E0AC8965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7034"/>
            <a:ext cx="12309764" cy="8205688"/>
          </a:xfrm>
          <a:prstGeom prst="rect">
            <a:avLst/>
          </a:prstGeom>
        </p:spPr>
      </p:pic>
      <p:pic>
        <p:nvPicPr>
          <p:cNvPr id="7" name="Picture 6">
            <a:extLst>
              <a:ext uri="{FF2B5EF4-FFF2-40B4-BE49-F238E27FC236}">
                <a16:creationId xmlns:a16="http://schemas.microsoft.com/office/drawing/2014/main" id="{1E4EDEB6-37A7-4E57-86EF-B9BA4C3E59A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95054" y="775855"/>
            <a:ext cx="1454727" cy="1191489"/>
          </a:xfrm>
          <a:prstGeom prst="rect">
            <a:avLst/>
          </a:prstGeom>
        </p:spPr>
      </p:pic>
      <p:sp>
        <p:nvSpPr>
          <p:cNvPr id="8" name="Rectangle 7">
            <a:extLst>
              <a:ext uri="{FF2B5EF4-FFF2-40B4-BE49-F238E27FC236}">
                <a16:creationId xmlns:a16="http://schemas.microsoft.com/office/drawing/2014/main" id="{3C2E2F63-BADB-4DB9-AFF4-36A3AD4E3800}"/>
              </a:ext>
            </a:extLst>
          </p:cNvPr>
          <p:cNvSpPr/>
          <p:nvPr/>
        </p:nvSpPr>
        <p:spPr>
          <a:xfrm flipH="1">
            <a:off x="96981" y="-152399"/>
            <a:ext cx="12095017" cy="7077916"/>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7660725-BF31-48B5-9DE4-6E99BE9864C1}"/>
              </a:ext>
            </a:extLst>
          </p:cNvPr>
          <p:cNvSpPr txBox="1"/>
          <p:nvPr/>
        </p:nvSpPr>
        <p:spPr>
          <a:xfrm>
            <a:off x="237288" y="629645"/>
            <a:ext cx="4417839"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Invest Strategically</a:t>
            </a:r>
          </a:p>
        </p:txBody>
      </p:sp>
    </p:spTree>
    <p:extLst>
      <p:ext uri="{BB962C8B-B14F-4D97-AF65-F5344CB8AC3E}">
        <p14:creationId xmlns:p14="http://schemas.microsoft.com/office/powerpoint/2010/main" val="304025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43A2-6002-414D-851C-B63853A1C8A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8629784-5B04-4CF9-863B-E1373A5ACE7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3" y="0"/>
            <a:ext cx="12189833" cy="6858000"/>
          </a:xfrm>
          <a:prstGeom prst="rect">
            <a:avLst/>
          </a:prstGeom>
        </p:spPr>
      </p:pic>
      <p:sp>
        <p:nvSpPr>
          <p:cNvPr id="4" name="Rectangle 3">
            <a:extLst>
              <a:ext uri="{FF2B5EF4-FFF2-40B4-BE49-F238E27FC236}">
                <a16:creationId xmlns:a16="http://schemas.microsoft.com/office/drawing/2014/main" id="{13E88B3D-49DF-450E-9F19-74B7FAC29457}"/>
              </a:ext>
            </a:extLst>
          </p:cNvPr>
          <p:cNvSpPr/>
          <p:nvPr/>
        </p:nvSpPr>
        <p:spPr>
          <a:xfrm flipH="1">
            <a:off x="-1081" y="-109958"/>
            <a:ext cx="12191997" cy="7077916"/>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07A2A58-0D25-4687-9629-C6C450455B4F}"/>
              </a:ext>
            </a:extLst>
          </p:cNvPr>
          <p:cNvSpPr txBox="1"/>
          <p:nvPr/>
        </p:nvSpPr>
        <p:spPr>
          <a:xfrm>
            <a:off x="237288" y="629645"/>
            <a:ext cx="4417839" cy="923330"/>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Act Now</a:t>
            </a:r>
          </a:p>
        </p:txBody>
      </p:sp>
    </p:spTree>
    <p:extLst>
      <p:ext uri="{BB962C8B-B14F-4D97-AF65-F5344CB8AC3E}">
        <p14:creationId xmlns:p14="http://schemas.microsoft.com/office/powerpoint/2010/main" val="3466768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4115211-1F8B-4C4A-A31F-560A39127EFA}"/>
              </a:ext>
            </a:extLst>
          </p:cNvPr>
          <p:cNvSpPr/>
          <p:nvPr/>
        </p:nvSpPr>
        <p:spPr>
          <a:xfrm>
            <a:off x="-22578" y="-13317"/>
            <a:ext cx="8336132" cy="6871317"/>
          </a:xfrm>
          <a:custGeom>
            <a:avLst/>
            <a:gdLst>
              <a:gd name="connsiteX0" fmla="*/ 17755 w 8336132"/>
              <a:gd name="connsiteY0" fmla="*/ 8878 h 6871317"/>
              <a:gd name="connsiteX1" fmla="*/ 0 w 8336132"/>
              <a:gd name="connsiteY1" fmla="*/ 6853561 h 6871317"/>
              <a:gd name="connsiteX2" fmla="*/ 3764132 w 8336132"/>
              <a:gd name="connsiteY2" fmla="*/ 6871317 h 6871317"/>
              <a:gd name="connsiteX3" fmla="*/ 8336132 w 8336132"/>
              <a:gd name="connsiteY3" fmla="*/ 0 h 6871317"/>
              <a:gd name="connsiteX4" fmla="*/ 17755 w 8336132"/>
              <a:gd name="connsiteY4" fmla="*/ 8878 h 6871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6132" h="6871317">
                <a:moveTo>
                  <a:pt x="17755" y="8878"/>
                </a:moveTo>
                <a:cubicBezTo>
                  <a:pt x="11837" y="2290439"/>
                  <a:pt x="5918" y="4572000"/>
                  <a:pt x="0" y="6853561"/>
                </a:cubicBezTo>
                <a:lnTo>
                  <a:pt x="3764132" y="6871317"/>
                </a:lnTo>
                <a:lnTo>
                  <a:pt x="8336132" y="0"/>
                </a:lnTo>
                <a:lnTo>
                  <a:pt x="17755" y="8878"/>
                </a:lnTo>
                <a:close/>
              </a:path>
            </a:pathLst>
          </a:custGeom>
          <a:solidFill>
            <a:srgbClr val="051A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logo&#10;&#10;Description automatically generated">
            <a:extLst>
              <a:ext uri="{FF2B5EF4-FFF2-40B4-BE49-F238E27FC236}">
                <a16:creationId xmlns:a16="http://schemas.microsoft.com/office/drawing/2014/main" id="{4FAFC42B-189F-4810-A3F2-C59B7EBA2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8" y="0"/>
            <a:ext cx="12187263" cy="6858000"/>
          </a:xfrm>
          <a:prstGeom prst="rect">
            <a:avLst/>
          </a:prstGeom>
        </p:spPr>
      </p:pic>
      <p:sp>
        <p:nvSpPr>
          <p:cNvPr id="2" name="Title 1">
            <a:extLst>
              <a:ext uri="{FF2B5EF4-FFF2-40B4-BE49-F238E27FC236}">
                <a16:creationId xmlns:a16="http://schemas.microsoft.com/office/drawing/2014/main" id="{DCB8ABF5-F5AF-49F6-88AD-3375CA12EDC5}"/>
              </a:ext>
            </a:extLst>
          </p:cNvPr>
          <p:cNvSpPr>
            <a:spLocks noGrp="1"/>
          </p:cNvSpPr>
          <p:nvPr>
            <p:ph type="title"/>
          </p:nvPr>
        </p:nvSpPr>
        <p:spPr>
          <a:xfrm>
            <a:off x="1695450" y="890347"/>
            <a:ext cx="9464040" cy="1325563"/>
          </a:xfrm>
        </p:spPr>
        <p:txBody>
          <a:bodyPr>
            <a:normAutofit fontScale="90000"/>
          </a:bodyPr>
          <a:lstStyle/>
          <a:p>
            <a:r>
              <a:rPr lang="en-US" b="1" dirty="0">
                <a:solidFill>
                  <a:schemeClr val="bg1"/>
                </a:solidFill>
              </a:rPr>
              <a:t>Kansas Transportation </a:t>
            </a:r>
            <a:br>
              <a:rPr lang="en-US" b="1" dirty="0">
                <a:solidFill>
                  <a:schemeClr val="bg1"/>
                </a:solidFill>
              </a:rPr>
            </a:br>
            <a:r>
              <a:rPr lang="en-US" b="1" dirty="0">
                <a:solidFill>
                  <a:schemeClr val="bg1"/>
                </a:solidFill>
              </a:rPr>
              <a:t>Programs:</a:t>
            </a:r>
            <a:br>
              <a:rPr lang="en-US" b="1" dirty="0">
                <a:solidFill>
                  <a:schemeClr val="bg1"/>
                </a:solidFill>
              </a:rPr>
            </a:br>
            <a:r>
              <a:rPr lang="en-US" b="1" dirty="0">
                <a:solidFill>
                  <a:schemeClr val="bg1"/>
                </a:solidFill>
              </a:rPr>
              <a:t> </a:t>
            </a:r>
            <a:r>
              <a:rPr lang="en-US" b="1" dirty="0">
                <a:solidFill>
                  <a:srgbClr val="EFAF1C"/>
                </a:solidFill>
              </a:rPr>
              <a:t>Start with a </a:t>
            </a:r>
            <a:r>
              <a:rPr lang="en-US" b="1" u="sng" dirty="0">
                <a:solidFill>
                  <a:srgbClr val="EFAF1C"/>
                </a:solidFill>
              </a:rPr>
              <a:t>vision</a:t>
            </a:r>
          </a:p>
        </p:txBody>
      </p:sp>
      <p:sp>
        <p:nvSpPr>
          <p:cNvPr id="6" name="Content Placeholder 5">
            <a:extLst>
              <a:ext uri="{FF2B5EF4-FFF2-40B4-BE49-F238E27FC236}">
                <a16:creationId xmlns:a16="http://schemas.microsoft.com/office/drawing/2014/main" id="{5DF19122-ED04-4684-863E-201337E1C345}"/>
              </a:ext>
            </a:extLst>
          </p:cNvPr>
          <p:cNvSpPr>
            <a:spLocks noGrp="1"/>
          </p:cNvSpPr>
          <p:nvPr>
            <p:ph idx="1"/>
          </p:nvPr>
        </p:nvSpPr>
        <p:spPr>
          <a:xfrm>
            <a:off x="7360920" y="1716070"/>
            <a:ext cx="4720590" cy="4730441"/>
          </a:xfrm>
        </p:spPr>
        <p:txBody>
          <a:bodyPr>
            <a:normAutofit fontScale="92500" lnSpcReduction="20000"/>
          </a:bodyPr>
          <a:lstStyle/>
          <a:p>
            <a:pPr>
              <a:buFont typeface="Wingdings" panose="05000000000000000000" pitchFamily="2" charset="2"/>
              <a:buChar char="Ø"/>
            </a:pPr>
            <a:r>
              <a:rPr lang="en-US" sz="3600" b="1" baseline="30000" dirty="0">
                <a:solidFill>
                  <a:srgbClr val="051A35"/>
                </a:solidFill>
              </a:rPr>
              <a:t> Comprehensive High   </a:t>
            </a:r>
            <a:br>
              <a:rPr lang="en-US" sz="3600" b="1" baseline="30000" dirty="0">
                <a:solidFill>
                  <a:srgbClr val="051A35"/>
                </a:solidFill>
              </a:rPr>
            </a:br>
            <a:r>
              <a:rPr lang="en-US" sz="3600" b="1" baseline="30000" dirty="0">
                <a:solidFill>
                  <a:srgbClr val="051A35"/>
                </a:solidFill>
              </a:rPr>
              <a:t>   Program (CHP) </a:t>
            </a:r>
            <a:r>
              <a:rPr lang="en-US" sz="3600" baseline="30000" dirty="0">
                <a:solidFill>
                  <a:srgbClr val="051A35"/>
                </a:solidFill>
              </a:rPr>
              <a:t>1990-99</a:t>
            </a:r>
          </a:p>
          <a:p>
            <a:pPr marL="457200" lvl="1" indent="0">
              <a:buNone/>
            </a:pPr>
            <a:r>
              <a:rPr lang="en-US" sz="3200" b="1" baseline="30000" dirty="0">
                <a:solidFill>
                  <a:schemeClr val="accent4">
                    <a:lumMod val="50000"/>
                  </a:schemeClr>
                </a:solidFill>
              </a:rPr>
              <a:t>Vision: Improvement</a:t>
            </a:r>
          </a:p>
          <a:p>
            <a:pPr>
              <a:buFont typeface="Wingdings" panose="05000000000000000000" pitchFamily="2" charset="2"/>
              <a:buChar char="Ø"/>
            </a:pPr>
            <a:endParaRPr lang="en-US" sz="3600" baseline="30000" dirty="0">
              <a:solidFill>
                <a:srgbClr val="051A35"/>
              </a:solidFill>
            </a:endParaRPr>
          </a:p>
          <a:p>
            <a:pPr>
              <a:buFont typeface="Wingdings" panose="05000000000000000000" pitchFamily="2" charset="2"/>
              <a:buChar char="Ø"/>
            </a:pPr>
            <a:r>
              <a:rPr lang="en-US" sz="3600" b="1" baseline="30000" dirty="0">
                <a:solidFill>
                  <a:srgbClr val="051A35"/>
                </a:solidFill>
              </a:rPr>
              <a:t> Comprehensive </a:t>
            </a:r>
            <a:br>
              <a:rPr lang="en-US" sz="3600" b="1" baseline="30000" dirty="0">
                <a:solidFill>
                  <a:srgbClr val="051A35"/>
                </a:solidFill>
              </a:rPr>
            </a:br>
            <a:r>
              <a:rPr lang="en-US" sz="3600" b="1" baseline="30000" dirty="0">
                <a:solidFill>
                  <a:srgbClr val="051A35"/>
                </a:solidFill>
              </a:rPr>
              <a:t>   Transportation Program (CTP) </a:t>
            </a:r>
            <a:br>
              <a:rPr lang="en-US" sz="3600" b="1" baseline="30000" dirty="0">
                <a:solidFill>
                  <a:srgbClr val="051A35"/>
                </a:solidFill>
              </a:rPr>
            </a:br>
            <a:r>
              <a:rPr lang="en-US" sz="3600" b="1" baseline="30000" dirty="0">
                <a:solidFill>
                  <a:srgbClr val="051A35"/>
                </a:solidFill>
              </a:rPr>
              <a:t>   </a:t>
            </a:r>
            <a:r>
              <a:rPr lang="en-US" sz="3600" baseline="30000" dirty="0">
                <a:solidFill>
                  <a:srgbClr val="051A35"/>
                </a:solidFill>
              </a:rPr>
              <a:t>2000-2009</a:t>
            </a:r>
          </a:p>
          <a:p>
            <a:pPr marL="457200" lvl="1" indent="0">
              <a:buNone/>
            </a:pPr>
            <a:r>
              <a:rPr lang="en-US" sz="3200" b="1" baseline="30000" dirty="0">
                <a:solidFill>
                  <a:schemeClr val="accent4">
                    <a:lumMod val="50000"/>
                  </a:schemeClr>
                </a:solidFill>
              </a:rPr>
              <a:t>Vision: Expansion</a:t>
            </a:r>
          </a:p>
          <a:p>
            <a:pPr>
              <a:buFont typeface="Wingdings" panose="05000000000000000000" pitchFamily="2" charset="2"/>
              <a:buChar char="Ø"/>
            </a:pPr>
            <a:endParaRPr lang="en-US" sz="3600" baseline="30000" dirty="0">
              <a:solidFill>
                <a:srgbClr val="051A35"/>
              </a:solidFill>
            </a:endParaRPr>
          </a:p>
          <a:p>
            <a:pPr>
              <a:buFont typeface="Wingdings" panose="05000000000000000000" pitchFamily="2" charset="2"/>
              <a:buChar char="Ø"/>
            </a:pPr>
            <a:r>
              <a:rPr lang="en-US" sz="3600" b="1" baseline="30000" dirty="0">
                <a:solidFill>
                  <a:srgbClr val="051A35"/>
                </a:solidFill>
              </a:rPr>
              <a:t> T-WORKS </a:t>
            </a:r>
            <a:r>
              <a:rPr lang="en-US" sz="3600" baseline="30000" dirty="0">
                <a:solidFill>
                  <a:srgbClr val="051A35"/>
                </a:solidFill>
              </a:rPr>
              <a:t>2011-2020</a:t>
            </a:r>
          </a:p>
          <a:p>
            <a:pPr marL="457200" lvl="1" indent="0">
              <a:buNone/>
            </a:pPr>
            <a:r>
              <a:rPr lang="en-US" sz="3200" b="1" baseline="30000" dirty="0">
                <a:solidFill>
                  <a:schemeClr val="accent4">
                    <a:lumMod val="50000"/>
                  </a:schemeClr>
                </a:solidFill>
              </a:rPr>
              <a:t>Vision: Preservation &amp; Economic Dev.</a:t>
            </a:r>
          </a:p>
          <a:p>
            <a:pPr>
              <a:buFont typeface="Wingdings" panose="05000000000000000000" pitchFamily="2" charset="2"/>
              <a:buChar char="Ø"/>
            </a:pPr>
            <a:endParaRPr lang="en-US" sz="3600" baseline="30000" dirty="0">
              <a:solidFill>
                <a:srgbClr val="051A35"/>
              </a:solidFill>
            </a:endParaRPr>
          </a:p>
          <a:p>
            <a:pPr>
              <a:buFont typeface="Wingdings" panose="05000000000000000000" pitchFamily="2" charset="2"/>
              <a:buChar char="Ø"/>
            </a:pPr>
            <a:r>
              <a:rPr lang="en-US" sz="3600" b="1" baseline="30000" dirty="0">
                <a:solidFill>
                  <a:srgbClr val="051A35"/>
                </a:solidFill>
              </a:rPr>
              <a:t> FORWARD Kansas</a:t>
            </a:r>
            <a:r>
              <a:rPr lang="en-US" sz="3600" baseline="30000" dirty="0">
                <a:solidFill>
                  <a:srgbClr val="051A35"/>
                </a:solidFill>
              </a:rPr>
              <a:t>  2020-2029</a:t>
            </a:r>
          </a:p>
          <a:p>
            <a:pPr marL="0" indent="0">
              <a:buNone/>
            </a:pPr>
            <a:r>
              <a:rPr lang="en-US" sz="3200" b="1" baseline="30000" dirty="0">
                <a:solidFill>
                  <a:schemeClr val="accent4">
                    <a:lumMod val="50000"/>
                  </a:schemeClr>
                </a:solidFill>
              </a:rPr>
              <a:t>       Vision: Strategic Connections</a:t>
            </a:r>
          </a:p>
          <a:p>
            <a:pPr>
              <a:buFont typeface="Wingdings" panose="05000000000000000000" pitchFamily="2" charset="2"/>
              <a:buChar char="Ø"/>
            </a:pPr>
            <a:endParaRPr lang="en-US" sz="3600" baseline="30000" dirty="0">
              <a:solidFill>
                <a:srgbClr val="051A35"/>
              </a:solidFill>
            </a:endParaRPr>
          </a:p>
        </p:txBody>
      </p:sp>
      <p:cxnSp>
        <p:nvCxnSpPr>
          <p:cNvPr id="12" name="Straight Connector 11">
            <a:extLst>
              <a:ext uri="{FF2B5EF4-FFF2-40B4-BE49-F238E27FC236}">
                <a16:creationId xmlns:a16="http://schemas.microsoft.com/office/drawing/2014/main" id="{3D280A7F-E65D-47F8-A212-C6E76185DB1C}"/>
              </a:ext>
            </a:extLst>
          </p:cNvPr>
          <p:cNvCxnSpPr/>
          <p:nvPr/>
        </p:nvCxnSpPr>
        <p:spPr>
          <a:xfrm>
            <a:off x="4191000" y="6446520"/>
            <a:ext cx="8107680" cy="0"/>
          </a:xfrm>
          <a:prstGeom prst="line">
            <a:avLst/>
          </a:prstGeom>
          <a:ln w="28575">
            <a:solidFill>
              <a:srgbClr val="EFAF1C"/>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5E0974-F606-424D-A102-B7D7908B14CC}"/>
              </a:ext>
            </a:extLst>
          </p:cNvPr>
          <p:cNvSpPr/>
          <p:nvPr/>
        </p:nvSpPr>
        <p:spPr>
          <a:xfrm>
            <a:off x="7467599" y="5083628"/>
            <a:ext cx="4245429" cy="1099457"/>
          </a:xfrm>
          <a:prstGeom prst="rect">
            <a:avLst/>
          </a:prstGeom>
          <a:noFill/>
          <a:ln w="28575">
            <a:solidFill>
              <a:srgbClr val="EFA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43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C9A0-5321-4086-84B6-F0A752C0C8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0BA855-1046-4FFA-B3E6-B44F276C86A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533BBA-8805-4284-AB08-61C4952A46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06055"/>
            <a:ext cx="12268200" cy="8200226"/>
          </a:xfrm>
          <a:prstGeom prst="rect">
            <a:avLst/>
          </a:prstGeom>
        </p:spPr>
      </p:pic>
      <p:sp>
        <p:nvSpPr>
          <p:cNvPr id="5" name="Rectangle 4">
            <a:extLst>
              <a:ext uri="{FF2B5EF4-FFF2-40B4-BE49-F238E27FC236}">
                <a16:creationId xmlns:a16="http://schemas.microsoft.com/office/drawing/2014/main" id="{2B454FA1-3667-4738-B64F-350B1A02C97B}"/>
              </a:ext>
            </a:extLst>
          </p:cNvPr>
          <p:cNvSpPr/>
          <p:nvPr/>
        </p:nvSpPr>
        <p:spPr>
          <a:xfrm flipH="1">
            <a:off x="43543" y="-406055"/>
            <a:ext cx="12303056" cy="8080125"/>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DF46061-EF71-4D3B-B267-21A6183CF300}"/>
              </a:ext>
            </a:extLst>
          </p:cNvPr>
          <p:cNvSpPr txBox="1"/>
          <p:nvPr/>
        </p:nvSpPr>
        <p:spPr>
          <a:xfrm>
            <a:off x="3826329" y="1674674"/>
            <a:ext cx="4737484"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SAFER Connections</a:t>
            </a:r>
          </a:p>
        </p:txBody>
      </p:sp>
      <p:pic>
        <p:nvPicPr>
          <p:cNvPr id="7" name="Picture 6">
            <a:extLst>
              <a:ext uri="{FF2B5EF4-FFF2-40B4-BE49-F238E27FC236}">
                <a16:creationId xmlns:a16="http://schemas.microsoft.com/office/drawing/2014/main" id="{D387CF90-44AC-4E9F-8AAF-F47A05AACAF2}"/>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2900644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AE2E7F-E0A8-4DAB-98B4-EFA0ABD6A7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9458"/>
            <a:ext cx="12192000" cy="7848601"/>
          </a:xfrm>
          <a:prstGeom prst="rect">
            <a:avLst/>
          </a:prstGeom>
        </p:spPr>
      </p:pic>
      <p:sp>
        <p:nvSpPr>
          <p:cNvPr id="5" name="Rectangle 4">
            <a:extLst>
              <a:ext uri="{FF2B5EF4-FFF2-40B4-BE49-F238E27FC236}">
                <a16:creationId xmlns:a16="http://schemas.microsoft.com/office/drawing/2014/main" id="{79901063-186C-4F40-AC8D-519183FB8706}"/>
              </a:ext>
            </a:extLst>
          </p:cNvPr>
          <p:cNvSpPr/>
          <p:nvPr/>
        </p:nvSpPr>
        <p:spPr>
          <a:xfrm flipH="1">
            <a:off x="43543" y="-243890"/>
            <a:ext cx="12303056" cy="6993033"/>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81D1422-5393-4ED1-9667-0F6D9A1C3170}"/>
              </a:ext>
            </a:extLst>
          </p:cNvPr>
          <p:cNvSpPr txBox="1"/>
          <p:nvPr/>
        </p:nvSpPr>
        <p:spPr>
          <a:xfrm>
            <a:off x="3826329" y="1674674"/>
            <a:ext cx="4737484"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HEALTHIER Connections</a:t>
            </a:r>
          </a:p>
        </p:txBody>
      </p:sp>
      <p:pic>
        <p:nvPicPr>
          <p:cNvPr id="7" name="Picture 6">
            <a:extLst>
              <a:ext uri="{FF2B5EF4-FFF2-40B4-BE49-F238E27FC236}">
                <a16:creationId xmlns:a16="http://schemas.microsoft.com/office/drawing/2014/main" id="{F2356A0C-A436-4181-BD53-148D8041863F}"/>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2746716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picture containing sky, outdoor, truck, road&#10;&#10;Description automatically generated">
            <a:extLst>
              <a:ext uri="{FF2B5EF4-FFF2-40B4-BE49-F238E27FC236}">
                <a16:creationId xmlns:a16="http://schemas.microsoft.com/office/drawing/2014/main" id="{8EF54167-8108-400C-962D-9E6050E3919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D34AFA0F-9DC7-4CC4-A1BA-20F6DACCFBD3}"/>
              </a:ext>
            </a:extLst>
          </p:cNvPr>
          <p:cNvSpPr/>
          <p:nvPr/>
        </p:nvSpPr>
        <p:spPr>
          <a:xfrm flipH="1">
            <a:off x="43543" y="-243890"/>
            <a:ext cx="12303056" cy="6993033"/>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CCC2B1E-46B2-4F80-9FA1-EB79CDEE224C}"/>
              </a:ext>
            </a:extLst>
          </p:cNvPr>
          <p:cNvSpPr txBox="1"/>
          <p:nvPr/>
        </p:nvSpPr>
        <p:spPr>
          <a:xfrm>
            <a:off x="3826329" y="1674674"/>
            <a:ext cx="4737484"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MULTIMODAL Connections</a:t>
            </a:r>
          </a:p>
        </p:txBody>
      </p:sp>
      <p:pic>
        <p:nvPicPr>
          <p:cNvPr id="10" name="Picture 9">
            <a:extLst>
              <a:ext uri="{FF2B5EF4-FFF2-40B4-BE49-F238E27FC236}">
                <a16:creationId xmlns:a16="http://schemas.microsoft.com/office/drawing/2014/main" id="{78F9DCEE-6F3E-484B-ABE4-594FDC220A63}"/>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2049437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7609E-EDF5-409B-93D1-058466312C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F8E742-5F20-43B8-AAE0-1F95E9FCA7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B66300-F094-4E0E-97FE-A3733CF3A5C6}"/>
              </a:ext>
            </a:extLst>
          </p:cNvPr>
          <p:cNvPicPr>
            <a:picLocks noChangeAspect="1"/>
          </p:cNvPicPr>
          <p:nvPr/>
        </p:nvPicPr>
        <p:blipFill>
          <a:blip r:embed="rId2"/>
          <a:stretch>
            <a:fillRect/>
          </a:stretch>
        </p:blipFill>
        <p:spPr>
          <a:xfrm>
            <a:off x="247610" y="-854611"/>
            <a:ext cx="11944389" cy="8393648"/>
          </a:xfrm>
          <a:prstGeom prst="rect">
            <a:avLst/>
          </a:prstGeom>
        </p:spPr>
      </p:pic>
      <p:sp>
        <p:nvSpPr>
          <p:cNvPr id="5" name="Rectangle 4">
            <a:extLst>
              <a:ext uri="{FF2B5EF4-FFF2-40B4-BE49-F238E27FC236}">
                <a16:creationId xmlns:a16="http://schemas.microsoft.com/office/drawing/2014/main" id="{A9B51717-3188-4CF8-AD3F-2B4C04A9D363}"/>
              </a:ext>
            </a:extLst>
          </p:cNvPr>
          <p:cNvSpPr/>
          <p:nvPr/>
        </p:nvSpPr>
        <p:spPr>
          <a:xfrm flipH="1">
            <a:off x="0" y="-154304"/>
            <a:ext cx="12303056" cy="6993033"/>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B81E3B-B111-4F8F-B51B-0A5F562AACF8}"/>
              </a:ext>
            </a:extLst>
          </p:cNvPr>
          <p:cNvSpPr txBox="1"/>
          <p:nvPr/>
        </p:nvSpPr>
        <p:spPr>
          <a:xfrm>
            <a:off x="3173186" y="1683205"/>
            <a:ext cx="5676900" cy="2585323"/>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WORKFORCE &amp; ECONOMIC Connections</a:t>
            </a:r>
          </a:p>
        </p:txBody>
      </p:sp>
      <p:pic>
        <p:nvPicPr>
          <p:cNvPr id="7" name="Picture 6">
            <a:extLst>
              <a:ext uri="{FF2B5EF4-FFF2-40B4-BE49-F238E27FC236}">
                <a16:creationId xmlns:a16="http://schemas.microsoft.com/office/drawing/2014/main" id="{FD22FC1D-164B-418B-A897-2A47D573D0C1}"/>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4036882"/>
            <a:ext cx="1543825" cy="1324942"/>
          </a:xfrm>
          <a:prstGeom prst="rect">
            <a:avLst/>
          </a:prstGeom>
        </p:spPr>
      </p:pic>
    </p:spTree>
    <p:extLst>
      <p:ext uri="{BB962C8B-B14F-4D97-AF65-F5344CB8AC3E}">
        <p14:creationId xmlns:p14="http://schemas.microsoft.com/office/powerpoint/2010/main" val="283608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4098AA4-386C-4FC9-ACA0-38492674138E}"/>
              </a:ext>
            </a:extLst>
          </p:cNvPr>
          <p:cNvSpPr txBox="1"/>
          <p:nvPr/>
        </p:nvSpPr>
        <p:spPr>
          <a:xfrm>
            <a:off x="5669959" y="1430339"/>
            <a:ext cx="2870560" cy="3151566"/>
          </a:xfrm>
          <a:prstGeom prst="rect">
            <a:avLst/>
          </a:prstGeom>
          <a:solidFill>
            <a:schemeClr val="bg1">
              <a:lumMod val="95000"/>
            </a:schemeClr>
          </a:solidFill>
        </p:spPr>
        <p:txBody>
          <a:bodyPr wrap="square" rtlCol="0">
            <a:spAutoFit/>
          </a:bodyPr>
          <a:lstStyle/>
          <a:p>
            <a:endParaRPr lang="en-US" dirty="0"/>
          </a:p>
        </p:txBody>
      </p:sp>
      <p:pic>
        <p:nvPicPr>
          <p:cNvPr id="2" name="Picture 1">
            <a:extLst>
              <a:ext uri="{FF2B5EF4-FFF2-40B4-BE49-F238E27FC236}">
                <a16:creationId xmlns:a16="http://schemas.microsoft.com/office/drawing/2014/main" id="{FA19CA5B-0EA8-461E-93F8-76E8A45F9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484" y="149971"/>
            <a:ext cx="12192000" cy="6854572"/>
          </a:xfrm>
          <a:prstGeom prst="rect">
            <a:avLst/>
          </a:prstGeom>
        </p:spPr>
      </p:pic>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State tax revenues </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838147" y="106807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2EC8C1B-8EF8-4C71-AB38-93BC7EB76206}"/>
              </a:ext>
            </a:extLst>
          </p:cNvPr>
          <p:cNvPicPr>
            <a:picLocks noChangeAspect="1"/>
          </p:cNvPicPr>
          <p:nvPr/>
        </p:nvPicPr>
        <p:blipFill>
          <a:blip r:embed="rId4">
            <a:duotone>
              <a:schemeClr val="accent1">
                <a:shade val="45000"/>
                <a:satMod val="135000"/>
              </a:schemeClr>
              <a:prstClr val="white"/>
            </a:duotone>
          </a:blip>
          <a:stretch>
            <a:fillRect/>
          </a:stretch>
        </p:blipFill>
        <p:spPr>
          <a:xfrm>
            <a:off x="5958812" y="1489898"/>
            <a:ext cx="668281" cy="668281"/>
          </a:xfrm>
          <a:prstGeom prst="rect">
            <a:avLst/>
          </a:prstGeom>
        </p:spPr>
      </p:pic>
      <p:pic>
        <p:nvPicPr>
          <p:cNvPr id="7" name="Picture 6">
            <a:extLst>
              <a:ext uri="{FF2B5EF4-FFF2-40B4-BE49-F238E27FC236}">
                <a16:creationId xmlns:a16="http://schemas.microsoft.com/office/drawing/2014/main" id="{73E6D2C5-C9EB-47D0-AA11-9975A454D925}"/>
              </a:ext>
            </a:extLst>
          </p:cNvPr>
          <p:cNvPicPr>
            <a:picLocks noChangeAspect="1"/>
          </p:cNvPicPr>
          <p:nvPr/>
        </p:nvPicPr>
        <p:blipFill>
          <a:blip r:embed="rId5">
            <a:duotone>
              <a:schemeClr val="accent1">
                <a:shade val="45000"/>
                <a:satMod val="135000"/>
              </a:schemeClr>
              <a:prstClr val="white"/>
            </a:duotone>
          </a:blip>
          <a:stretch>
            <a:fillRect/>
          </a:stretch>
        </p:blipFill>
        <p:spPr>
          <a:xfrm>
            <a:off x="8686421" y="1390747"/>
            <a:ext cx="860862" cy="860862"/>
          </a:xfrm>
          <a:prstGeom prst="rect">
            <a:avLst/>
          </a:prstGeom>
        </p:spPr>
      </p:pic>
      <p:pic>
        <p:nvPicPr>
          <p:cNvPr id="8" name="Picture 7">
            <a:extLst>
              <a:ext uri="{FF2B5EF4-FFF2-40B4-BE49-F238E27FC236}">
                <a16:creationId xmlns:a16="http://schemas.microsoft.com/office/drawing/2014/main" id="{5EB4E8E8-0C8B-459C-BB77-8A53A08F0154}"/>
              </a:ext>
            </a:extLst>
          </p:cNvPr>
          <p:cNvPicPr>
            <a:picLocks noChangeAspect="1"/>
          </p:cNvPicPr>
          <p:nvPr/>
        </p:nvPicPr>
        <p:blipFill>
          <a:blip r:embed="rId6">
            <a:duotone>
              <a:schemeClr val="accent1">
                <a:shade val="45000"/>
                <a:satMod val="135000"/>
              </a:schemeClr>
              <a:prstClr val="white"/>
            </a:duotone>
          </a:blip>
          <a:stretch>
            <a:fillRect/>
          </a:stretch>
        </p:blipFill>
        <p:spPr>
          <a:xfrm>
            <a:off x="2888625" y="1444913"/>
            <a:ext cx="792738" cy="792738"/>
          </a:xfrm>
          <a:prstGeom prst="rect">
            <a:avLst/>
          </a:prstGeom>
        </p:spPr>
      </p:pic>
      <p:sp>
        <p:nvSpPr>
          <p:cNvPr id="5" name="TextBox 4">
            <a:extLst>
              <a:ext uri="{FF2B5EF4-FFF2-40B4-BE49-F238E27FC236}">
                <a16:creationId xmlns:a16="http://schemas.microsoft.com/office/drawing/2014/main" id="{C1D2D254-6841-43AB-A1B9-F80DFB9F12B2}"/>
              </a:ext>
            </a:extLst>
          </p:cNvPr>
          <p:cNvSpPr txBox="1"/>
          <p:nvPr/>
        </p:nvSpPr>
        <p:spPr>
          <a:xfrm>
            <a:off x="3590317" y="1731272"/>
            <a:ext cx="1929619" cy="461665"/>
          </a:xfrm>
          <a:prstGeom prst="rect">
            <a:avLst/>
          </a:prstGeom>
          <a:noFill/>
        </p:spPr>
        <p:txBody>
          <a:bodyPr wrap="square" rtlCol="0">
            <a:spAutoFit/>
          </a:bodyPr>
          <a:lstStyle/>
          <a:p>
            <a:r>
              <a:rPr lang="en-US" sz="2400" b="1" dirty="0"/>
              <a:t>SALES* </a:t>
            </a:r>
          </a:p>
        </p:txBody>
      </p:sp>
      <p:sp>
        <p:nvSpPr>
          <p:cNvPr id="10" name="TextBox 9">
            <a:extLst>
              <a:ext uri="{FF2B5EF4-FFF2-40B4-BE49-F238E27FC236}">
                <a16:creationId xmlns:a16="http://schemas.microsoft.com/office/drawing/2014/main" id="{94F12A00-F231-405F-91FE-73AB960B699A}"/>
              </a:ext>
            </a:extLst>
          </p:cNvPr>
          <p:cNvSpPr txBox="1"/>
          <p:nvPr/>
        </p:nvSpPr>
        <p:spPr>
          <a:xfrm>
            <a:off x="6706216" y="1425784"/>
            <a:ext cx="1462823" cy="830997"/>
          </a:xfrm>
          <a:prstGeom prst="rect">
            <a:avLst/>
          </a:prstGeom>
          <a:noFill/>
        </p:spPr>
        <p:txBody>
          <a:bodyPr wrap="square" rtlCol="0">
            <a:spAutoFit/>
          </a:bodyPr>
          <a:lstStyle/>
          <a:p>
            <a:r>
              <a:rPr lang="en-US" sz="2400" b="1" dirty="0"/>
              <a:t>MOTOR FUEL</a:t>
            </a:r>
          </a:p>
        </p:txBody>
      </p:sp>
      <p:sp>
        <p:nvSpPr>
          <p:cNvPr id="11" name="TextBox 10">
            <a:extLst>
              <a:ext uri="{FF2B5EF4-FFF2-40B4-BE49-F238E27FC236}">
                <a16:creationId xmlns:a16="http://schemas.microsoft.com/office/drawing/2014/main" id="{7ED93902-F1EF-4F7A-81EB-7FDC0389C3A9}"/>
              </a:ext>
            </a:extLst>
          </p:cNvPr>
          <p:cNvSpPr txBox="1"/>
          <p:nvPr/>
        </p:nvSpPr>
        <p:spPr>
          <a:xfrm>
            <a:off x="9544148" y="1474111"/>
            <a:ext cx="2316418" cy="830997"/>
          </a:xfrm>
          <a:prstGeom prst="rect">
            <a:avLst/>
          </a:prstGeom>
          <a:noFill/>
        </p:spPr>
        <p:txBody>
          <a:bodyPr wrap="square" rtlCol="0">
            <a:spAutoFit/>
          </a:bodyPr>
          <a:lstStyle/>
          <a:p>
            <a:r>
              <a:rPr lang="en-US" sz="2400" b="1" dirty="0"/>
              <a:t>REGISTRATION &amp; LICENSE</a:t>
            </a:r>
          </a:p>
        </p:txBody>
      </p:sp>
      <p:graphicFrame>
        <p:nvGraphicFramePr>
          <p:cNvPr id="13" name="Table 12">
            <a:extLst>
              <a:ext uri="{FF2B5EF4-FFF2-40B4-BE49-F238E27FC236}">
                <a16:creationId xmlns:a16="http://schemas.microsoft.com/office/drawing/2014/main" id="{076CA9FF-A242-4825-BB36-025D04F6998D}"/>
              </a:ext>
            </a:extLst>
          </p:cNvPr>
          <p:cNvGraphicFramePr>
            <a:graphicFrameLocks noGrp="1"/>
          </p:cNvGraphicFramePr>
          <p:nvPr>
            <p:extLst>
              <p:ext uri="{D42A27DB-BD31-4B8C-83A1-F6EECF244321}">
                <p14:modId xmlns:p14="http://schemas.microsoft.com/office/powerpoint/2010/main" val="1649106775"/>
              </p:ext>
            </p:extLst>
          </p:nvPr>
        </p:nvGraphicFramePr>
        <p:xfrm>
          <a:off x="371321" y="2337028"/>
          <a:ext cx="11668279" cy="2244877"/>
        </p:xfrm>
        <a:graphic>
          <a:graphicData uri="http://schemas.openxmlformats.org/drawingml/2006/table">
            <a:tbl>
              <a:tblPr firstRow="1" bandRow="1">
                <a:tableStyleId>{0505E3EF-67EA-436B-97B2-0124C06EBD24}</a:tableStyleId>
              </a:tblPr>
              <a:tblGrid>
                <a:gridCol w="2802256">
                  <a:extLst>
                    <a:ext uri="{9D8B030D-6E8A-4147-A177-3AD203B41FA5}">
                      <a16:colId xmlns:a16="http://schemas.microsoft.com/office/drawing/2014/main" val="3488438344"/>
                    </a:ext>
                  </a:extLst>
                </a:gridCol>
                <a:gridCol w="2797692">
                  <a:extLst>
                    <a:ext uri="{9D8B030D-6E8A-4147-A177-3AD203B41FA5}">
                      <a16:colId xmlns:a16="http://schemas.microsoft.com/office/drawing/2014/main" val="952096262"/>
                    </a:ext>
                  </a:extLst>
                </a:gridCol>
                <a:gridCol w="2801363">
                  <a:extLst>
                    <a:ext uri="{9D8B030D-6E8A-4147-A177-3AD203B41FA5}">
                      <a16:colId xmlns:a16="http://schemas.microsoft.com/office/drawing/2014/main" val="2258646268"/>
                    </a:ext>
                  </a:extLst>
                </a:gridCol>
                <a:gridCol w="3266968">
                  <a:extLst>
                    <a:ext uri="{9D8B030D-6E8A-4147-A177-3AD203B41FA5}">
                      <a16:colId xmlns:a16="http://schemas.microsoft.com/office/drawing/2014/main" val="3408588950"/>
                    </a:ext>
                  </a:extLst>
                </a:gridCol>
              </a:tblGrid>
              <a:tr h="761959">
                <a:tc>
                  <a:txBody>
                    <a:bodyPr/>
                    <a:lstStyle/>
                    <a:p>
                      <a:pPr algn="l"/>
                      <a:r>
                        <a:rPr lang="en-US" sz="2000" b="1" dirty="0"/>
                        <a:t>Avg. Annual Revenue  (generated)</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t>$530 M</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t>$300 M</a:t>
                      </a:r>
                    </a:p>
                    <a:p>
                      <a:pPr algn="l"/>
                      <a:r>
                        <a:rPr lang="en-US" sz="2000" b="0" dirty="0"/>
                        <a:t>($150 M goes to SCCHF) </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t>$200 M</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110849"/>
                  </a:ext>
                </a:extLst>
              </a:tr>
              <a:tr h="781878">
                <a:tc>
                  <a:txBody>
                    <a:bodyPr/>
                    <a:lstStyle/>
                    <a:p>
                      <a:pPr algn="l"/>
                      <a:r>
                        <a:rPr lang="en-US" sz="2000" b="1" dirty="0"/>
                        <a:t>Current Rate (s)</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t>16% </a:t>
                      </a:r>
                      <a:r>
                        <a:rPr lang="en-US" sz="1800" b="0" dirty="0"/>
                        <a:t>of total state sales   tax received</a:t>
                      </a:r>
                      <a:endParaRPr lang="en-US" sz="2000" b="0" dirty="0"/>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t>Gas -     24 cents</a:t>
                      </a:r>
                    </a:p>
                    <a:p>
                      <a:pPr algn="l"/>
                      <a:r>
                        <a:rPr lang="en-US" sz="2000" b="0" dirty="0"/>
                        <a:t>Diesel-  26 cents</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solidFill>
                            <a:schemeClr val="tx1"/>
                          </a:solidFill>
                        </a:rPr>
                        <a:t>Passenger vehicles -$30 -$40 Large trucks -$40 -$2,070</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856614"/>
                  </a:ext>
                </a:extLst>
              </a:tr>
              <a:tr h="448124">
                <a:tc>
                  <a:txBody>
                    <a:bodyPr/>
                    <a:lstStyle/>
                    <a:p>
                      <a:pPr algn="l"/>
                      <a:r>
                        <a:rPr lang="en-US" sz="2000" b="1" dirty="0"/>
                        <a:t>Current Rate Established</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solidFill>
                            <a:schemeClr val="tx1"/>
                          </a:solidFill>
                        </a:rPr>
                        <a:t>FY 2014**</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solidFill>
                            <a:schemeClr val="tx1"/>
                          </a:solidFill>
                        </a:rPr>
                        <a:t>FY 2003</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b="0" dirty="0">
                          <a:solidFill>
                            <a:schemeClr val="tx1"/>
                          </a:solidFill>
                        </a:rPr>
                        <a:t>Passenger vehicles –  FY 2003</a:t>
                      </a:r>
                    </a:p>
                    <a:p>
                      <a:pPr algn="l"/>
                      <a:r>
                        <a:rPr lang="en-US" sz="2000" b="0" dirty="0">
                          <a:solidFill>
                            <a:schemeClr val="tx1"/>
                          </a:solidFill>
                        </a:rPr>
                        <a:t>Large trucks – FY 2014</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7627923"/>
                  </a:ext>
                </a:extLst>
              </a:tr>
            </a:tbl>
          </a:graphicData>
        </a:graphic>
      </p:graphicFrame>
      <p:sp>
        <p:nvSpPr>
          <p:cNvPr id="26" name="TextBox 25">
            <a:extLst>
              <a:ext uri="{FF2B5EF4-FFF2-40B4-BE49-F238E27FC236}">
                <a16:creationId xmlns:a16="http://schemas.microsoft.com/office/drawing/2014/main" id="{1C507D1A-0C22-499D-93CE-6B890A5EFEC7}"/>
              </a:ext>
            </a:extLst>
          </p:cNvPr>
          <p:cNvSpPr txBox="1"/>
          <p:nvPr/>
        </p:nvSpPr>
        <p:spPr>
          <a:xfrm>
            <a:off x="516793" y="4780708"/>
            <a:ext cx="11377334" cy="707886"/>
          </a:xfrm>
          <a:prstGeom prst="rect">
            <a:avLst/>
          </a:prstGeom>
          <a:noFill/>
        </p:spPr>
        <p:txBody>
          <a:bodyPr wrap="square" rtlCol="0">
            <a:spAutoFit/>
          </a:bodyPr>
          <a:lstStyle/>
          <a:p>
            <a:r>
              <a:rPr lang="en-US" sz="2000" dirty="0"/>
              <a:t>*Unprotected revenue</a:t>
            </a:r>
          </a:p>
          <a:p>
            <a:r>
              <a:rPr lang="en-US" sz="2000" dirty="0"/>
              <a:t>** Dedicated for transportation in 2014, there have been multiple revenue-neutral adjustments to the rate</a:t>
            </a:r>
          </a:p>
        </p:txBody>
      </p:sp>
    </p:spTree>
    <p:extLst>
      <p:ext uri="{BB962C8B-B14F-4D97-AF65-F5344CB8AC3E}">
        <p14:creationId xmlns:p14="http://schemas.microsoft.com/office/powerpoint/2010/main" val="2224011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AD80-645D-4243-8A9E-6C93B67D81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5C96BF-B292-4F40-B5E0-46F328A83AD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61B868-0FAF-4A9D-940A-D14C95AE32C5}"/>
              </a:ext>
            </a:extLst>
          </p:cNvPr>
          <p:cNvPicPr>
            <a:picLocks noChangeAspect="1"/>
          </p:cNvPicPr>
          <p:nvPr/>
        </p:nvPicPr>
        <p:blipFill>
          <a:blip r:embed="rId2"/>
          <a:stretch>
            <a:fillRect/>
          </a:stretch>
        </p:blipFill>
        <p:spPr>
          <a:xfrm>
            <a:off x="43543" y="-293914"/>
            <a:ext cx="14100777" cy="7151914"/>
          </a:xfrm>
          <a:prstGeom prst="rect">
            <a:avLst/>
          </a:prstGeom>
        </p:spPr>
      </p:pic>
      <p:sp>
        <p:nvSpPr>
          <p:cNvPr id="5" name="Rectangle 4">
            <a:extLst>
              <a:ext uri="{FF2B5EF4-FFF2-40B4-BE49-F238E27FC236}">
                <a16:creationId xmlns:a16="http://schemas.microsoft.com/office/drawing/2014/main" id="{E55289A7-8892-4FFF-9619-F8184FFC6472}"/>
              </a:ext>
            </a:extLst>
          </p:cNvPr>
          <p:cNvSpPr/>
          <p:nvPr/>
        </p:nvSpPr>
        <p:spPr>
          <a:xfrm flipH="1">
            <a:off x="43543" y="-293914"/>
            <a:ext cx="12893524" cy="7043057"/>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42AF10C-DD5C-4A23-9CAB-C9EF8892A275}"/>
              </a:ext>
            </a:extLst>
          </p:cNvPr>
          <p:cNvSpPr txBox="1"/>
          <p:nvPr/>
        </p:nvSpPr>
        <p:spPr>
          <a:xfrm>
            <a:off x="3173186" y="1683205"/>
            <a:ext cx="56769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BROADBAND Connections</a:t>
            </a:r>
          </a:p>
        </p:txBody>
      </p:sp>
      <p:pic>
        <p:nvPicPr>
          <p:cNvPr id="7" name="Picture 6">
            <a:extLst>
              <a:ext uri="{FF2B5EF4-FFF2-40B4-BE49-F238E27FC236}">
                <a16:creationId xmlns:a16="http://schemas.microsoft.com/office/drawing/2014/main" id="{F099B0B9-5757-4C09-8DFD-71EBA5965BBB}"/>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144594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A55E9-CFF9-4345-9AC4-E1FEDA7721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F63374-BA45-45E5-91F3-15B1F0B549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044D4E4-2B34-47DA-92E1-D784E952F037}"/>
              </a:ext>
            </a:extLst>
          </p:cNvPr>
          <p:cNvPicPr>
            <a:picLocks noChangeAspect="1"/>
          </p:cNvPicPr>
          <p:nvPr/>
        </p:nvPicPr>
        <p:blipFill>
          <a:blip r:embed="rId2"/>
          <a:stretch>
            <a:fillRect/>
          </a:stretch>
        </p:blipFill>
        <p:spPr>
          <a:xfrm>
            <a:off x="-391886" y="-1164772"/>
            <a:ext cx="12685486" cy="9514115"/>
          </a:xfrm>
          <a:prstGeom prst="rect">
            <a:avLst/>
          </a:prstGeom>
        </p:spPr>
      </p:pic>
      <p:sp>
        <p:nvSpPr>
          <p:cNvPr id="8" name="Rectangle 7">
            <a:extLst>
              <a:ext uri="{FF2B5EF4-FFF2-40B4-BE49-F238E27FC236}">
                <a16:creationId xmlns:a16="http://schemas.microsoft.com/office/drawing/2014/main" id="{3FC902CC-2664-4C84-9FA6-864218A9398D}"/>
              </a:ext>
            </a:extLst>
          </p:cNvPr>
          <p:cNvSpPr/>
          <p:nvPr/>
        </p:nvSpPr>
        <p:spPr>
          <a:xfrm flipH="1">
            <a:off x="-599924" y="-83998"/>
            <a:ext cx="12893524" cy="7043057"/>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EA3E908-24AE-4E4D-81BA-E43D3EF0322F}"/>
              </a:ext>
            </a:extLst>
          </p:cNvPr>
          <p:cNvSpPr txBox="1"/>
          <p:nvPr/>
        </p:nvSpPr>
        <p:spPr>
          <a:xfrm>
            <a:off x="3173186" y="1683205"/>
            <a:ext cx="56769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NEW Connections</a:t>
            </a:r>
          </a:p>
        </p:txBody>
      </p:sp>
      <p:pic>
        <p:nvPicPr>
          <p:cNvPr id="10" name="Picture 9">
            <a:extLst>
              <a:ext uri="{FF2B5EF4-FFF2-40B4-BE49-F238E27FC236}">
                <a16:creationId xmlns:a16="http://schemas.microsoft.com/office/drawing/2014/main" id="{4719D68C-9068-4FB3-8405-E0F7D4290B70}"/>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3788331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2959-D30F-4F45-AB2B-B3C6449226B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EE84BF-8E8F-4E4D-BAB2-34066814F65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F67F58-DE1F-4561-B1E2-1509E8CDE8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7698938"/>
          </a:xfrm>
          <a:prstGeom prst="rect">
            <a:avLst/>
          </a:prstGeom>
        </p:spPr>
      </p:pic>
      <p:sp>
        <p:nvSpPr>
          <p:cNvPr id="5" name="Rectangle 4">
            <a:extLst>
              <a:ext uri="{FF2B5EF4-FFF2-40B4-BE49-F238E27FC236}">
                <a16:creationId xmlns:a16="http://schemas.microsoft.com/office/drawing/2014/main" id="{68D860BB-AF8E-4C27-B131-1E4734538D7E}"/>
              </a:ext>
            </a:extLst>
          </p:cNvPr>
          <p:cNvSpPr/>
          <p:nvPr/>
        </p:nvSpPr>
        <p:spPr>
          <a:xfrm>
            <a:off x="0" y="0"/>
            <a:ext cx="12192000" cy="7698938"/>
          </a:xfrm>
          <a:prstGeom prst="rect">
            <a:avLst/>
          </a:prstGeom>
          <a:solidFill>
            <a:srgbClr val="0D0D0D">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1AA4671-EB3A-4DDC-AF36-0CC8CBAB340B}"/>
              </a:ext>
            </a:extLst>
          </p:cNvPr>
          <p:cNvSpPr txBox="1"/>
          <p:nvPr/>
        </p:nvSpPr>
        <p:spPr>
          <a:xfrm>
            <a:off x="3173186" y="1683205"/>
            <a:ext cx="56769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FREIGHT Connections</a:t>
            </a:r>
          </a:p>
        </p:txBody>
      </p:sp>
      <p:pic>
        <p:nvPicPr>
          <p:cNvPr id="11" name="Picture 10">
            <a:extLst>
              <a:ext uri="{FF2B5EF4-FFF2-40B4-BE49-F238E27FC236}">
                <a16:creationId xmlns:a16="http://schemas.microsoft.com/office/drawing/2014/main" id="{57F604DC-CE1C-4B90-87BA-710E1E860DE8}"/>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1151396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4D198-95E8-4AA4-BDB7-2F2B9DA261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94122" y="-96336"/>
            <a:ext cx="13286122" cy="10680890"/>
          </a:xfrm>
          <a:prstGeom prst="rect">
            <a:avLst/>
          </a:prstGeom>
        </p:spPr>
      </p:pic>
      <p:sp>
        <p:nvSpPr>
          <p:cNvPr id="5" name="Rectangle 4">
            <a:extLst>
              <a:ext uri="{FF2B5EF4-FFF2-40B4-BE49-F238E27FC236}">
                <a16:creationId xmlns:a16="http://schemas.microsoft.com/office/drawing/2014/main" id="{BDB40312-8C57-4702-B0D7-B45578127481}"/>
              </a:ext>
            </a:extLst>
          </p:cNvPr>
          <p:cNvSpPr/>
          <p:nvPr/>
        </p:nvSpPr>
        <p:spPr>
          <a:xfrm flipH="1">
            <a:off x="-1094122" y="-96335"/>
            <a:ext cx="13286122" cy="8427536"/>
          </a:xfrm>
          <a:prstGeom prst="rect">
            <a:avLst/>
          </a:prstGeom>
          <a:solidFill>
            <a:srgbClr val="0D0D0D">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ABEBBCD-AFC1-4763-AEBD-2CF95E7584EB}"/>
              </a:ext>
            </a:extLst>
          </p:cNvPr>
          <p:cNvSpPr txBox="1"/>
          <p:nvPr/>
        </p:nvSpPr>
        <p:spPr>
          <a:xfrm>
            <a:off x="3173186" y="1683205"/>
            <a:ext cx="56769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RESILIENT Connections</a:t>
            </a:r>
          </a:p>
        </p:txBody>
      </p:sp>
      <p:pic>
        <p:nvPicPr>
          <p:cNvPr id="7" name="Picture 6">
            <a:extLst>
              <a:ext uri="{FF2B5EF4-FFF2-40B4-BE49-F238E27FC236}">
                <a16:creationId xmlns:a16="http://schemas.microsoft.com/office/drawing/2014/main" id="{F7166CCF-967B-40BA-8C2F-5681B7605373}"/>
              </a:ext>
            </a:extLst>
          </p:cNvPr>
          <p:cNvPicPr>
            <a:picLocks noChangeAspect="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324087" y="3141206"/>
            <a:ext cx="1543825" cy="1324942"/>
          </a:xfrm>
          <a:prstGeom prst="rect">
            <a:avLst/>
          </a:prstGeom>
        </p:spPr>
      </p:pic>
    </p:spTree>
    <p:extLst>
      <p:ext uri="{BB962C8B-B14F-4D97-AF65-F5344CB8AC3E}">
        <p14:creationId xmlns:p14="http://schemas.microsoft.com/office/powerpoint/2010/main" val="2200224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0C448-2C8F-4348-B48B-14C8F673EB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7459" y="8531"/>
            <a:ext cx="9144000" cy="6858000"/>
          </a:xfrm>
          <a:prstGeom prst="rect">
            <a:avLst/>
          </a:prstGeom>
        </p:spPr>
      </p:pic>
      <p:pic>
        <p:nvPicPr>
          <p:cNvPr id="8" name="Picture 7">
            <a:extLst>
              <a:ext uri="{FF2B5EF4-FFF2-40B4-BE49-F238E27FC236}">
                <a16:creationId xmlns:a16="http://schemas.microsoft.com/office/drawing/2014/main" id="{ADAFB2A9-7317-4A7E-A1B3-6BB8A21C11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0" y="10"/>
            <a:ext cx="6095980" cy="6857990"/>
          </a:xfrm>
          <a:prstGeom prst="rect">
            <a:avLst/>
          </a:prstGeom>
        </p:spPr>
      </p:pic>
      <p:sp>
        <p:nvSpPr>
          <p:cNvPr id="13" name="Rectangle 12">
            <a:extLst>
              <a:ext uri="{FF2B5EF4-FFF2-40B4-BE49-F238E27FC236}">
                <a16:creationId xmlns:a16="http://schemas.microsoft.com/office/drawing/2014/main" id="{977764A2-3682-4AD1-9DFE-0C03E7A369A9}"/>
              </a:ext>
            </a:extLst>
          </p:cNvPr>
          <p:cNvSpPr/>
          <p:nvPr/>
        </p:nvSpPr>
        <p:spPr>
          <a:xfrm flipH="1">
            <a:off x="-520907" y="-249532"/>
            <a:ext cx="12782366" cy="7116063"/>
          </a:xfrm>
          <a:prstGeom prst="rect">
            <a:avLst/>
          </a:prstGeom>
          <a:solidFill>
            <a:srgbClr val="0D0D0D">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F12791D-D634-48C5-B150-733C9E2ADDB2}"/>
              </a:ext>
            </a:extLst>
          </p:cNvPr>
          <p:cNvSpPr txBox="1"/>
          <p:nvPr/>
        </p:nvSpPr>
        <p:spPr>
          <a:xfrm>
            <a:off x="3257550" y="1883181"/>
            <a:ext cx="5676900" cy="1754326"/>
          </a:xfrm>
          <a:prstGeom prst="rect">
            <a:avLst/>
          </a:prstGeom>
          <a:noFill/>
        </p:spPr>
        <p:txBody>
          <a:bodyPr wrap="square" rtlCol="0">
            <a:spAutoFit/>
          </a:bodyPr>
          <a:lstStyle/>
          <a:p>
            <a:pPr algn="ctr"/>
            <a:r>
              <a:rPr lang="en-US" sz="5400" b="1" dirty="0">
                <a:solidFill>
                  <a:schemeClr val="bg1"/>
                </a:solidFill>
                <a:latin typeface="Century Gothic" panose="020B0502020202020204" pitchFamily="34" charset="0"/>
              </a:rPr>
              <a:t>REGIONAL Connections</a:t>
            </a:r>
          </a:p>
        </p:txBody>
      </p:sp>
      <p:pic>
        <p:nvPicPr>
          <p:cNvPr id="15" name="Picture 14">
            <a:extLst>
              <a:ext uri="{FF2B5EF4-FFF2-40B4-BE49-F238E27FC236}">
                <a16:creationId xmlns:a16="http://schemas.microsoft.com/office/drawing/2014/main" id="{875C94ED-6D49-4380-BFE6-31A4F1E063DF}"/>
              </a:ext>
            </a:extLst>
          </p:cNvPr>
          <p:cNvPicPr>
            <a:picLocks noChangeAspect="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61819">
            <a:off x="5153943" y="3557116"/>
            <a:ext cx="1543825" cy="1324942"/>
          </a:xfrm>
          <a:prstGeom prst="rect">
            <a:avLst/>
          </a:prstGeom>
        </p:spPr>
      </p:pic>
    </p:spTree>
    <p:extLst>
      <p:ext uri="{BB962C8B-B14F-4D97-AF65-F5344CB8AC3E}">
        <p14:creationId xmlns:p14="http://schemas.microsoft.com/office/powerpoint/2010/main" val="3833654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2B6CD14-D7C7-4FEF-BD67-C50F48D6B615}"/>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Local Consult Round 2</a:t>
            </a:r>
          </a:p>
        </p:txBody>
      </p:sp>
      <p:cxnSp>
        <p:nvCxnSpPr>
          <p:cNvPr id="11" name="Straight Connector 10">
            <a:extLst>
              <a:ext uri="{FF2B5EF4-FFF2-40B4-BE49-F238E27FC236}">
                <a16:creationId xmlns:a16="http://schemas.microsoft.com/office/drawing/2014/main" id="{18FD9220-F9EC-4751-AC0C-0D33339AAEC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2">
            <a:extLst>
              <a:ext uri="{FF2B5EF4-FFF2-40B4-BE49-F238E27FC236}">
                <a16:creationId xmlns:a16="http://schemas.microsoft.com/office/drawing/2014/main" id="{901B7ABC-8EB9-4E0E-97F0-24F619BFDE47}"/>
              </a:ext>
            </a:extLst>
          </p:cNvPr>
          <p:cNvGraphicFramePr>
            <a:graphicFrameLocks noGrp="1"/>
          </p:cNvGraphicFramePr>
          <p:nvPr>
            <p:extLst>
              <p:ext uri="{D42A27DB-BD31-4B8C-83A1-F6EECF244321}">
                <p14:modId xmlns:p14="http://schemas.microsoft.com/office/powerpoint/2010/main" val="3427729639"/>
              </p:ext>
            </p:extLst>
          </p:nvPr>
        </p:nvGraphicFramePr>
        <p:xfrm>
          <a:off x="748482" y="1115762"/>
          <a:ext cx="11051556" cy="5608320"/>
        </p:xfrm>
        <a:graphic>
          <a:graphicData uri="http://schemas.openxmlformats.org/drawingml/2006/table">
            <a:tbl>
              <a:tblPr firstRow="1" bandRow="1">
                <a:tableStyleId>{0505E3EF-67EA-436B-97B2-0124C06EBD24}</a:tableStyleId>
              </a:tblPr>
              <a:tblGrid>
                <a:gridCol w="1084025">
                  <a:extLst>
                    <a:ext uri="{9D8B030D-6E8A-4147-A177-3AD203B41FA5}">
                      <a16:colId xmlns:a16="http://schemas.microsoft.com/office/drawing/2014/main" val="1354222993"/>
                    </a:ext>
                  </a:extLst>
                </a:gridCol>
                <a:gridCol w="1774322">
                  <a:extLst>
                    <a:ext uri="{9D8B030D-6E8A-4147-A177-3AD203B41FA5}">
                      <a16:colId xmlns:a16="http://schemas.microsoft.com/office/drawing/2014/main" val="297090272"/>
                    </a:ext>
                  </a:extLst>
                </a:gridCol>
                <a:gridCol w="5313649">
                  <a:extLst>
                    <a:ext uri="{9D8B030D-6E8A-4147-A177-3AD203B41FA5}">
                      <a16:colId xmlns:a16="http://schemas.microsoft.com/office/drawing/2014/main" val="3364866405"/>
                    </a:ext>
                  </a:extLst>
                </a:gridCol>
                <a:gridCol w="2879560">
                  <a:extLst>
                    <a:ext uri="{9D8B030D-6E8A-4147-A177-3AD203B41FA5}">
                      <a16:colId xmlns:a16="http://schemas.microsoft.com/office/drawing/2014/main" val="2669837388"/>
                    </a:ext>
                  </a:extLst>
                </a:gridCol>
              </a:tblGrid>
              <a:tr h="690128">
                <a:tc>
                  <a:txBody>
                    <a:bodyPr/>
                    <a:lstStyle/>
                    <a:p>
                      <a:r>
                        <a:rPr lang="en-US" sz="2000" b="1" dirty="0">
                          <a:solidFill>
                            <a:schemeClr val="accent1">
                              <a:lumMod val="50000"/>
                            </a:schemeClr>
                          </a:solidFill>
                        </a:rPr>
                        <a:t>Oct. 29</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Southeast</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Pittsburg</a:t>
                      </a:r>
                    </a:p>
                    <a:p>
                      <a:r>
                        <a:rPr lang="en-US" sz="2000" b="0" dirty="0">
                          <a:solidFill>
                            <a:schemeClr val="accent1">
                              <a:lumMod val="50000"/>
                            </a:schemeClr>
                          </a:solidFill>
                        </a:rPr>
                        <a:t>Pittsburg State Overman Student Center</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1:30 p.m. to 4:30 p.m.</a:t>
                      </a:r>
                    </a:p>
                  </a:txBody>
                  <a:tcPr>
                    <a:lnL w="12700" cmpd="sng">
                      <a:noFill/>
                    </a:lnL>
                    <a:lnR w="12700" cmpd="sng">
                      <a:noFill/>
                    </a:lnR>
                    <a:lnT w="12700" cmpd="sng">
                      <a:noFill/>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786806"/>
                  </a:ext>
                </a:extLst>
              </a:tr>
              <a:tr h="698010">
                <a:tc>
                  <a:txBody>
                    <a:bodyPr/>
                    <a:lstStyle/>
                    <a:p>
                      <a:r>
                        <a:rPr lang="en-US" sz="2000" b="1" dirty="0">
                          <a:solidFill>
                            <a:schemeClr val="accent1">
                              <a:lumMod val="50000"/>
                            </a:schemeClr>
                          </a:solidFill>
                        </a:rPr>
                        <a:t>Oct. 30</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North Central</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Junction City</a:t>
                      </a:r>
                    </a:p>
                    <a:p>
                      <a:r>
                        <a:rPr lang="en-US" sz="2000" b="0" dirty="0">
                          <a:solidFill>
                            <a:schemeClr val="accent1">
                              <a:lumMod val="50000"/>
                            </a:schemeClr>
                          </a:solidFill>
                        </a:rPr>
                        <a:t>Geary County Convention Center</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1:30 p.m. to 4:30 p.m.</a:t>
                      </a:r>
                    </a:p>
                    <a:p>
                      <a:endParaRPr lang="en-US" sz="2000" b="1" dirty="0">
                        <a:solidFill>
                          <a:schemeClr val="accent1">
                            <a:lumMod val="50000"/>
                          </a:schemeClr>
                        </a:solidFill>
                      </a:endParaRP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09293"/>
                  </a:ext>
                </a:extLst>
              </a:tr>
              <a:tr h="421525">
                <a:tc>
                  <a:txBody>
                    <a:bodyPr/>
                    <a:lstStyle/>
                    <a:p>
                      <a:r>
                        <a:rPr lang="en-US" sz="2000" b="1" dirty="0">
                          <a:solidFill>
                            <a:schemeClr val="accent1">
                              <a:lumMod val="50000"/>
                            </a:schemeClr>
                          </a:solidFill>
                        </a:rPr>
                        <a:t>Nov. 5</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Northeast</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Topeka</a:t>
                      </a:r>
                    </a:p>
                    <a:p>
                      <a:r>
                        <a:rPr lang="en-US" sz="2000" b="0" dirty="0">
                          <a:solidFill>
                            <a:schemeClr val="accent1">
                              <a:lumMod val="50000"/>
                            </a:schemeClr>
                          </a:solidFill>
                        </a:rPr>
                        <a:t>Capital Plaza Hotel</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1:30 p.m. to 4:30 p.m.</a:t>
                      </a:r>
                    </a:p>
                    <a:p>
                      <a:endParaRPr lang="en-US" sz="2000" b="1" dirty="0">
                        <a:solidFill>
                          <a:schemeClr val="accent1">
                            <a:lumMod val="50000"/>
                          </a:schemeClr>
                        </a:solidFill>
                      </a:endParaRP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0442035"/>
                  </a:ext>
                </a:extLst>
              </a:tr>
              <a:tr h="421525">
                <a:tc>
                  <a:txBody>
                    <a:bodyPr/>
                    <a:lstStyle/>
                    <a:p>
                      <a:r>
                        <a:rPr lang="en-US" sz="2000" b="1" dirty="0">
                          <a:solidFill>
                            <a:schemeClr val="accent1">
                              <a:lumMod val="50000"/>
                            </a:schemeClr>
                          </a:solidFill>
                        </a:rPr>
                        <a:t>Nov. 6</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Kansas City Metro</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Kansas City</a:t>
                      </a:r>
                    </a:p>
                    <a:p>
                      <a:r>
                        <a:rPr lang="en-US" sz="2000" b="0" dirty="0">
                          <a:solidFill>
                            <a:schemeClr val="accent1">
                              <a:lumMod val="50000"/>
                            </a:schemeClr>
                          </a:solidFill>
                        </a:rPr>
                        <a:t>The Reardon Convention Center</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9:00 a.m. to 12:00 p.m.</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0838608"/>
                  </a:ext>
                </a:extLst>
              </a:tr>
              <a:tr h="421525">
                <a:tc>
                  <a:txBody>
                    <a:bodyPr/>
                    <a:lstStyle/>
                    <a:p>
                      <a:r>
                        <a:rPr lang="en-US" sz="2000" b="1" dirty="0">
                          <a:solidFill>
                            <a:schemeClr val="accent1">
                              <a:lumMod val="50000"/>
                            </a:schemeClr>
                          </a:solidFill>
                        </a:rPr>
                        <a:t>Nov. 15</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Wichita Metro</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Wichita</a:t>
                      </a:r>
                    </a:p>
                    <a:p>
                      <a:r>
                        <a:rPr lang="en-US" sz="2000" b="0" dirty="0">
                          <a:solidFill>
                            <a:schemeClr val="accent1">
                              <a:lumMod val="50000"/>
                            </a:schemeClr>
                          </a:solidFill>
                        </a:rPr>
                        <a:t>Century II Performing Arts &amp; Convention Center</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9:00 a.m. to 12:00 p.m.</a:t>
                      </a:r>
                    </a:p>
                    <a:p>
                      <a:endParaRPr lang="en-US" sz="2000" b="1" dirty="0">
                        <a:solidFill>
                          <a:schemeClr val="accent1">
                            <a:lumMod val="50000"/>
                          </a:schemeClr>
                        </a:solidFill>
                      </a:endParaRP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02108"/>
                  </a:ext>
                </a:extLst>
              </a:tr>
              <a:tr h="421525">
                <a:tc>
                  <a:txBody>
                    <a:bodyPr/>
                    <a:lstStyle/>
                    <a:p>
                      <a:r>
                        <a:rPr lang="en-US" sz="2000" b="1" dirty="0">
                          <a:solidFill>
                            <a:schemeClr val="accent1">
                              <a:lumMod val="50000"/>
                            </a:schemeClr>
                          </a:solidFill>
                        </a:rPr>
                        <a:t>Nov. 18</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South Central</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Great Bend</a:t>
                      </a:r>
                    </a:p>
                    <a:p>
                      <a:r>
                        <a:rPr lang="en-US" sz="2000" b="0" dirty="0">
                          <a:solidFill>
                            <a:schemeClr val="accent1">
                              <a:lumMod val="50000"/>
                            </a:schemeClr>
                          </a:solidFill>
                        </a:rPr>
                        <a:t>Great Bend Events Center</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1:30 p.m. to 4:30 p.m.</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1917139"/>
                  </a:ext>
                </a:extLst>
              </a:tr>
              <a:tr h="421525">
                <a:tc>
                  <a:txBody>
                    <a:bodyPr/>
                    <a:lstStyle/>
                    <a:p>
                      <a:r>
                        <a:rPr lang="en-US" sz="2000" b="1" dirty="0">
                          <a:solidFill>
                            <a:schemeClr val="accent1">
                              <a:lumMod val="50000"/>
                            </a:schemeClr>
                          </a:solidFill>
                        </a:rPr>
                        <a:t>Nov. 19</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Southwest</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Liberal</a:t>
                      </a:r>
                    </a:p>
                    <a:p>
                      <a:r>
                        <a:rPr lang="en-US" sz="2000" b="0" dirty="0">
                          <a:solidFill>
                            <a:schemeClr val="accent1">
                              <a:lumMod val="50000"/>
                            </a:schemeClr>
                          </a:solidFill>
                        </a:rPr>
                        <a:t>Seward County Community College</a:t>
                      </a: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1:30 p.m. to 4:30 p.m.</a:t>
                      </a:r>
                    </a:p>
                    <a:p>
                      <a:endParaRPr lang="en-US" sz="2000" b="1" dirty="0">
                        <a:solidFill>
                          <a:schemeClr val="accent1">
                            <a:lumMod val="50000"/>
                          </a:schemeClr>
                        </a:solidFill>
                      </a:endParaRPr>
                    </a:p>
                  </a:txBody>
                  <a:tcPr>
                    <a:lnL w="12700" cmpd="sng">
                      <a:noFill/>
                    </a:lnL>
                    <a:lnR w="12700" cmpd="sng">
                      <a:noFill/>
                    </a:lnR>
                    <a:lnT w="12700" cap="flat" cmpd="sng" algn="ctr">
                      <a:solidFill>
                        <a:srgbClr val="EFAF1C"/>
                      </a:solidFill>
                      <a:prstDash val="solid"/>
                      <a:round/>
                      <a:headEnd type="none" w="med" len="med"/>
                      <a:tailEnd type="none" w="med" len="med"/>
                    </a:lnT>
                    <a:lnB w="12700" cap="flat" cmpd="sng" algn="ctr">
                      <a:solidFill>
                        <a:srgbClr val="EFAF1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0479560"/>
                  </a:ext>
                </a:extLst>
              </a:tr>
              <a:tr h="421525">
                <a:tc>
                  <a:txBody>
                    <a:bodyPr/>
                    <a:lstStyle/>
                    <a:p>
                      <a:r>
                        <a:rPr lang="en-US" sz="2000" b="1" dirty="0">
                          <a:solidFill>
                            <a:schemeClr val="accent1">
                              <a:lumMod val="50000"/>
                            </a:schemeClr>
                          </a:solidFill>
                        </a:rPr>
                        <a:t>Nov. 20</a:t>
                      </a:r>
                    </a:p>
                  </a:txBody>
                  <a:tcPr>
                    <a:lnL w="12700" cmpd="sng">
                      <a:noFill/>
                    </a:lnL>
                    <a:lnR w="12700" cmpd="sng">
                      <a:noFill/>
                    </a:lnR>
                    <a:lnT w="12700" cap="flat" cmpd="sng" algn="ctr">
                      <a:solidFill>
                        <a:srgbClr val="EFAF1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Northwest</a:t>
                      </a:r>
                    </a:p>
                  </a:txBody>
                  <a:tcPr>
                    <a:lnL w="12700" cmpd="sng">
                      <a:noFill/>
                    </a:lnL>
                    <a:lnR w="12700" cmpd="sng">
                      <a:noFill/>
                    </a:lnR>
                    <a:lnT w="12700" cap="flat" cmpd="sng" algn="ctr">
                      <a:solidFill>
                        <a:srgbClr val="EFAF1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sz="2000" b="1" dirty="0">
                          <a:solidFill>
                            <a:schemeClr val="accent1">
                              <a:lumMod val="50000"/>
                            </a:schemeClr>
                          </a:solidFill>
                        </a:rPr>
                        <a:t>Colby</a:t>
                      </a:r>
                    </a:p>
                    <a:p>
                      <a:r>
                        <a:rPr lang="en-US" sz="2000" b="0" dirty="0">
                          <a:solidFill>
                            <a:schemeClr val="accent1">
                              <a:lumMod val="50000"/>
                            </a:schemeClr>
                          </a:solidFill>
                        </a:rPr>
                        <a:t>City Limits Convention Center</a:t>
                      </a:r>
                    </a:p>
                  </a:txBody>
                  <a:tcPr>
                    <a:lnL w="12700" cmpd="sng">
                      <a:noFill/>
                    </a:lnL>
                    <a:lnR w="12700" cmpd="sng">
                      <a:noFill/>
                    </a:lnR>
                    <a:lnT w="12700" cap="flat" cmpd="sng" algn="ctr">
                      <a:solidFill>
                        <a:srgbClr val="EFAF1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1">
                              <a:lumMod val="50000"/>
                            </a:schemeClr>
                          </a:solidFill>
                        </a:rPr>
                        <a:t>1:30 p.m. to 4:30 p.m.</a:t>
                      </a:r>
                    </a:p>
                    <a:p>
                      <a:endParaRPr lang="en-US" sz="2000" b="1" dirty="0">
                        <a:solidFill>
                          <a:schemeClr val="accent1">
                            <a:lumMod val="50000"/>
                          </a:schemeClr>
                        </a:solidFill>
                      </a:endParaRPr>
                    </a:p>
                  </a:txBody>
                  <a:tcPr>
                    <a:lnL w="12700" cmpd="sng">
                      <a:noFill/>
                    </a:lnL>
                    <a:lnR w="12700" cmpd="sng">
                      <a:noFill/>
                    </a:lnR>
                    <a:lnT w="12700" cap="flat" cmpd="sng" algn="ctr">
                      <a:solidFill>
                        <a:srgbClr val="EFAF1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78848957"/>
                  </a:ext>
                </a:extLst>
              </a:tr>
            </a:tbl>
          </a:graphicData>
        </a:graphic>
      </p:graphicFrame>
    </p:spTree>
    <p:extLst>
      <p:ext uri="{BB962C8B-B14F-4D97-AF65-F5344CB8AC3E}">
        <p14:creationId xmlns:p14="http://schemas.microsoft.com/office/powerpoint/2010/main" val="80331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75F0DA-4790-4DD8-8FFC-7C882EB8E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4" y="0"/>
            <a:ext cx="12181172" cy="6858000"/>
          </a:xfrm>
          <a:prstGeom prst="rect">
            <a:avLst/>
          </a:prstGeom>
        </p:spPr>
      </p:pic>
    </p:spTree>
    <p:extLst>
      <p:ext uri="{BB962C8B-B14F-4D97-AF65-F5344CB8AC3E}">
        <p14:creationId xmlns:p14="http://schemas.microsoft.com/office/powerpoint/2010/main" val="2812777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Sales tax revenue has been steady, but transfers grew</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98802"/>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Budget Challenges Have Impacted TWorks-01.png">
            <a:extLst>
              <a:ext uri="{FF2B5EF4-FFF2-40B4-BE49-F238E27FC236}">
                <a16:creationId xmlns:a16="http://schemas.microsoft.com/office/drawing/2014/main" id="{F9D689FE-B9F4-44F5-9EBA-4483E247E36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4299"/>
            <a:ext cx="12231789" cy="686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91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9CA5B-0EA8-461E-93F8-76E8A45F98F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248574"/>
            <a:ext cx="12192000" cy="6854572"/>
          </a:xfrm>
          <a:prstGeom prst="rect">
            <a:avLst/>
          </a:prstGeom>
        </p:spPr>
      </p:pic>
      <p:sp>
        <p:nvSpPr>
          <p:cNvPr id="3" name="Title 1">
            <a:extLst>
              <a:ext uri="{FF2B5EF4-FFF2-40B4-BE49-F238E27FC236}">
                <a16:creationId xmlns:a16="http://schemas.microsoft.com/office/drawing/2014/main" id="{2340D33F-4E7F-494C-8495-886CF6377BA6}"/>
              </a:ext>
            </a:extLst>
          </p:cNvPr>
          <p:cNvSpPr txBox="1">
            <a:spLocks/>
          </p:cNvSpPr>
          <p:nvPr/>
        </p:nvSpPr>
        <p:spPr>
          <a:xfrm>
            <a:off x="964706" y="367761"/>
            <a:ext cx="11269315"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Approximately $2 billion in extraordinary transfers since 2011</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ii_jlcjglqp6_1657c5d8d8ae6abf">
            <a:extLst>
              <a:ext uri="{FF2B5EF4-FFF2-40B4-BE49-F238E27FC236}">
                <a16:creationId xmlns:a16="http://schemas.microsoft.com/office/drawing/2014/main" id="{D6C18AC0-52FF-4BC1-BA64-F5176D166F0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023" y="815406"/>
            <a:ext cx="12276045" cy="5695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D3F50B-2829-470A-806C-5BA5C9509A93}"/>
              </a:ext>
            </a:extLst>
          </p:cNvPr>
          <p:cNvSpPr/>
          <p:nvPr/>
        </p:nvSpPr>
        <p:spPr>
          <a:xfrm>
            <a:off x="1651740" y="3663209"/>
            <a:ext cx="552450" cy="768545"/>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9F88EC-E780-48A3-A70D-23EE3206BAFE}"/>
              </a:ext>
            </a:extLst>
          </p:cNvPr>
          <p:cNvSpPr/>
          <p:nvPr/>
        </p:nvSpPr>
        <p:spPr>
          <a:xfrm>
            <a:off x="2714625" y="3309792"/>
            <a:ext cx="552450" cy="1101977"/>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9A37B7B-86E2-407F-B0C9-9217B63211F6}"/>
              </a:ext>
            </a:extLst>
          </p:cNvPr>
          <p:cNvSpPr/>
          <p:nvPr/>
        </p:nvSpPr>
        <p:spPr>
          <a:xfrm flipV="1">
            <a:off x="3777510" y="4308338"/>
            <a:ext cx="552450" cy="103429"/>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D97291-16F4-445F-A33F-B74DE652BCC2}"/>
              </a:ext>
            </a:extLst>
          </p:cNvPr>
          <p:cNvSpPr/>
          <p:nvPr/>
        </p:nvSpPr>
        <p:spPr>
          <a:xfrm>
            <a:off x="4840395" y="3585608"/>
            <a:ext cx="552450" cy="826159"/>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AA6852-EE73-4465-96E7-BC45DBBA00C9}"/>
              </a:ext>
            </a:extLst>
          </p:cNvPr>
          <p:cNvSpPr/>
          <p:nvPr/>
        </p:nvSpPr>
        <p:spPr>
          <a:xfrm>
            <a:off x="5901585" y="2655313"/>
            <a:ext cx="552450" cy="1756454"/>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68FF94-DF1A-4507-A97C-435F25B9ABE9}"/>
              </a:ext>
            </a:extLst>
          </p:cNvPr>
          <p:cNvSpPr/>
          <p:nvPr/>
        </p:nvSpPr>
        <p:spPr>
          <a:xfrm>
            <a:off x="6962775" y="2145753"/>
            <a:ext cx="552450" cy="2266013"/>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C259B8-24FE-47EA-82EF-51DF2BB5DB2E}"/>
              </a:ext>
            </a:extLst>
          </p:cNvPr>
          <p:cNvSpPr/>
          <p:nvPr/>
        </p:nvSpPr>
        <p:spPr>
          <a:xfrm>
            <a:off x="8023965" y="2225225"/>
            <a:ext cx="552450" cy="2186541"/>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7C090D-605F-415E-9847-74F4EED2CCA0}"/>
              </a:ext>
            </a:extLst>
          </p:cNvPr>
          <p:cNvSpPr/>
          <p:nvPr/>
        </p:nvSpPr>
        <p:spPr>
          <a:xfrm>
            <a:off x="9085155" y="2074695"/>
            <a:ext cx="552450" cy="2337071"/>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3AF3F17-D1B9-4821-8731-795854B8E9EF}"/>
              </a:ext>
            </a:extLst>
          </p:cNvPr>
          <p:cNvSpPr/>
          <p:nvPr/>
        </p:nvSpPr>
        <p:spPr>
          <a:xfrm>
            <a:off x="10146345" y="2417073"/>
            <a:ext cx="552450" cy="1994694"/>
          </a:xfrm>
          <a:prstGeom prst="rect">
            <a:avLst/>
          </a:prstGeom>
          <a:solidFill>
            <a:srgbClr val="EFAF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68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T-WORKS projects were delayed</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14" descr="A close up of a map&#10;&#10;Description generated with very high confidence">
            <a:extLst>
              <a:ext uri="{FF2B5EF4-FFF2-40B4-BE49-F238E27FC236}">
                <a16:creationId xmlns:a16="http://schemas.microsoft.com/office/drawing/2014/main" id="{7D801B17-1BFF-412B-B830-3B385A0FE4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4907" y="1113104"/>
            <a:ext cx="10895859" cy="5603789"/>
          </a:xfrm>
          <a:prstGeom prst="rect">
            <a:avLst/>
          </a:prstGeom>
        </p:spPr>
      </p:pic>
    </p:spTree>
    <p:extLst>
      <p:ext uri="{BB962C8B-B14F-4D97-AF65-F5344CB8AC3E}">
        <p14:creationId xmlns:p14="http://schemas.microsoft.com/office/powerpoint/2010/main" val="1307177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Highway system health has declined</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649462A6-6E31-46E1-93E0-AEE0E16F3EAE}"/>
              </a:ext>
            </a:extLst>
          </p:cNvPr>
          <p:cNvGraphicFramePr>
            <a:graphicFrameLocks/>
          </p:cNvGraphicFramePr>
          <p:nvPr/>
        </p:nvGraphicFramePr>
        <p:xfrm>
          <a:off x="964707" y="1496550"/>
          <a:ext cx="8686800" cy="461900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CB423256-8354-4865-9559-A7BD0DA5CBE7}"/>
              </a:ext>
            </a:extLst>
          </p:cNvPr>
          <p:cNvCxnSpPr/>
          <p:nvPr/>
        </p:nvCxnSpPr>
        <p:spPr>
          <a:xfrm>
            <a:off x="2046293" y="3635118"/>
            <a:ext cx="798394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1B6358-FE4F-4E8A-B923-5142D4937F33}"/>
              </a:ext>
            </a:extLst>
          </p:cNvPr>
          <p:cNvSpPr txBox="1"/>
          <p:nvPr/>
        </p:nvSpPr>
        <p:spPr>
          <a:xfrm>
            <a:off x="8159210" y="3159719"/>
            <a:ext cx="2674961" cy="646331"/>
          </a:xfrm>
          <a:prstGeom prst="rect">
            <a:avLst/>
          </a:prstGeom>
          <a:noFill/>
        </p:spPr>
        <p:txBody>
          <a:bodyPr wrap="square" rtlCol="0">
            <a:spAutoFit/>
          </a:bodyPr>
          <a:lstStyle/>
          <a:p>
            <a:r>
              <a:rPr lang="en-US" b="1" dirty="0">
                <a:solidFill>
                  <a:srgbClr val="013F7C"/>
                </a:solidFill>
              </a:rPr>
              <a:t>Gain Service Life</a:t>
            </a:r>
          </a:p>
          <a:p>
            <a:endParaRPr lang="en-US" b="1" dirty="0">
              <a:solidFill>
                <a:srgbClr val="013F7C"/>
              </a:solidFill>
            </a:endParaRPr>
          </a:p>
        </p:txBody>
      </p:sp>
      <p:sp>
        <p:nvSpPr>
          <p:cNvPr id="9" name="TextBox 8">
            <a:extLst>
              <a:ext uri="{FF2B5EF4-FFF2-40B4-BE49-F238E27FC236}">
                <a16:creationId xmlns:a16="http://schemas.microsoft.com/office/drawing/2014/main" id="{37C6163C-D26C-47B8-86FB-8BCC3089E12B}"/>
              </a:ext>
            </a:extLst>
          </p:cNvPr>
          <p:cNvSpPr txBox="1"/>
          <p:nvPr/>
        </p:nvSpPr>
        <p:spPr>
          <a:xfrm>
            <a:off x="8159210" y="3635119"/>
            <a:ext cx="2075313" cy="646331"/>
          </a:xfrm>
          <a:prstGeom prst="rect">
            <a:avLst/>
          </a:prstGeom>
          <a:noFill/>
        </p:spPr>
        <p:txBody>
          <a:bodyPr wrap="square" rtlCol="0">
            <a:spAutoFit/>
          </a:bodyPr>
          <a:lstStyle/>
          <a:p>
            <a:r>
              <a:rPr lang="en-US" b="1" dirty="0">
                <a:solidFill>
                  <a:srgbClr val="013F7C"/>
                </a:solidFill>
              </a:rPr>
              <a:t>Lose Service Life</a:t>
            </a:r>
          </a:p>
          <a:p>
            <a:endParaRPr lang="en-US" b="1" dirty="0">
              <a:solidFill>
                <a:srgbClr val="013F7C"/>
              </a:solidFill>
            </a:endParaRPr>
          </a:p>
        </p:txBody>
      </p:sp>
      <p:sp>
        <p:nvSpPr>
          <p:cNvPr id="10" name="Arrow: Up 9">
            <a:extLst>
              <a:ext uri="{FF2B5EF4-FFF2-40B4-BE49-F238E27FC236}">
                <a16:creationId xmlns:a16="http://schemas.microsoft.com/office/drawing/2014/main" id="{17789C28-2E1A-469A-9C86-75817EE8CB3B}"/>
              </a:ext>
            </a:extLst>
          </p:cNvPr>
          <p:cNvSpPr/>
          <p:nvPr/>
        </p:nvSpPr>
        <p:spPr>
          <a:xfrm>
            <a:off x="8847141" y="2500074"/>
            <a:ext cx="699448" cy="646331"/>
          </a:xfrm>
          <a:prstGeom prst="upArrow">
            <a:avLst/>
          </a:prstGeom>
          <a:solidFill>
            <a:srgbClr val="013F7C"/>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BEE2DCB0-8756-4DBC-9AD2-3E827D120A90}"/>
              </a:ext>
            </a:extLst>
          </p:cNvPr>
          <p:cNvSpPr/>
          <p:nvPr/>
        </p:nvSpPr>
        <p:spPr>
          <a:xfrm rot="10800000">
            <a:off x="8847141" y="4063122"/>
            <a:ext cx="699448" cy="646331"/>
          </a:xfrm>
          <a:prstGeom prst="upArrow">
            <a:avLst/>
          </a:prstGeom>
          <a:solidFill>
            <a:srgbClr val="013F7C"/>
          </a:solidFill>
          <a:ln>
            <a:solidFill>
              <a:srgbClr val="013F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04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40D33F-4E7F-494C-8495-886CF6377BA6}"/>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Pavement can be smooth on top, but crumbling below</a:t>
            </a:r>
          </a:p>
        </p:txBody>
      </p:sp>
      <p:cxnSp>
        <p:nvCxnSpPr>
          <p:cNvPr id="4" name="Straight Connector 3">
            <a:extLst>
              <a:ext uri="{FF2B5EF4-FFF2-40B4-BE49-F238E27FC236}">
                <a16:creationId xmlns:a16="http://schemas.microsoft.com/office/drawing/2014/main" id="{F3FC03A9-D8DB-449C-8CBC-0B988CE0431B}"/>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n empty road&#10;&#10;Description automatically generated">
            <a:extLst>
              <a:ext uri="{FF2B5EF4-FFF2-40B4-BE49-F238E27FC236}">
                <a16:creationId xmlns:a16="http://schemas.microsoft.com/office/drawing/2014/main" id="{DEBF226F-DD78-4EA4-A695-F8E05FA6FAA1}"/>
              </a:ext>
            </a:extLst>
          </p:cNvPr>
          <p:cNvPicPr>
            <a:picLocks noChangeAspect="1"/>
          </p:cNvPicPr>
          <p:nvPr/>
        </p:nvPicPr>
        <p:blipFill rotWithShape="1">
          <a:blip r:embed="rId3">
            <a:extLst>
              <a:ext uri="{28A0092B-C50C-407E-A947-70E740481C1C}">
                <a14:useLocalDpi xmlns:a14="http://schemas.microsoft.com/office/drawing/2010/main"/>
              </a:ext>
            </a:extLst>
          </a:blip>
          <a:srcRect b="-9212"/>
          <a:stretch/>
        </p:blipFill>
        <p:spPr>
          <a:xfrm>
            <a:off x="0" y="1194971"/>
            <a:ext cx="5649790" cy="6604378"/>
          </a:xfrm>
          <a:prstGeom prst="rect">
            <a:avLst/>
          </a:prstGeom>
        </p:spPr>
      </p:pic>
      <p:pic>
        <p:nvPicPr>
          <p:cNvPr id="13" name="Picture 12">
            <a:extLst>
              <a:ext uri="{FF2B5EF4-FFF2-40B4-BE49-F238E27FC236}">
                <a16:creationId xmlns:a16="http://schemas.microsoft.com/office/drawing/2014/main" id="{F65D24FA-0926-4ED4-8505-08AC69C9EDA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769970" y="975362"/>
            <a:ext cx="6929810" cy="6513828"/>
          </a:xfrm>
          <a:prstGeom prst="rect">
            <a:avLst/>
          </a:prstGeom>
        </p:spPr>
      </p:pic>
    </p:spTree>
    <p:extLst>
      <p:ext uri="{BB962C8B-B14F-4D97-AF65-F5344CB8AC3E}">
        <p14:creationId xmlns:p14="http://schemas.microsoft.com/office/powerpoint/2010/main" val="3799925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5E7CA1-6EB5-4723-9525-BDA58BE06E28}"/>
              </a:ext>
            </a:extLst>
          </p:cNvPr>
          <p:cNvGrpSpPr/>
          <p:nvPr/>
        </p:nvGrpSpPr>
        <p:grpSpPr>
          <a:xfrm>
            <a:off x="27242" y="2104949"/>
            <a:ext cx="11818394" cy="3353741"/>
            <a:chOff x="27242" y="2104950"/>
            <a:chExt cx="8868696" cy="2442014"/>
          </a:xfrm>
        </p:grpSpPr>
        <p:pic>
          <p:nvPicPr>
            <p:cNvPr id="2" name="Picture 1" descr="A view of a city&#10;&#10;Description generated with very high confidence">
              <a:extLst>
                <a:ext uri="{FF2B5EF4-FFF2-40B4-BE49-F238E27FC236}">
                  <a16:creationId xmlns:a16="http://schemas.microsoft.com/office/drawing/2014/main" id="{17ED3E65-CCD6-4AC4-8B11-359114FCD9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21808" y="2104950"/>
              <a:ext cx="2774130" cy="1560448"/>
            </a:xfrm>
            <a:prstGeom prst="rect">
              <a:avLst/>
            </a:prstGeom>
          </p:spPr>
        </p:pic>
        <p:sp>
          <p:nvSpPr>
            <p:cNvPr id="3" name="TextBox 2">
              <a:extLst>
                <a:ext uri="{FF2B5EF4-FFF2-40B4-BE49-F238E27FC236}">
                  <a16:creationId xmlns:a16="http://schemas.microsoft.com/office/drawing/2014/main" id="{DED69384-CDFA-49F9-98D3-EEAD70AB3F8E}"/>
                </a:ext>
              </a:extLst>
            </p:cNvPr>
            <p:cNvSpPr txBox="1"/>
            <p:nvPr/>
          </p:nvSpPr>
          <p:spPr>
            <a:xfrm>
              <a:off x="6196805" y="3715967"/>
              <a:ext cx="2699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Medium"/>
                  <a:ea typeface="+mn-ea"/>
                  <a:cs typeface="+mn-cs"/>
                </a:rPr>
                <a:t>Modernization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Medium"/>
                  <a:ea typeface="+mn-ea"/>
                  <a:cs typeface="+mn-cs"/>
                </a:rPr>
                <a:t>Expansion work</a:t>
              </a:r>
            </a:p>
          </p:txBody>
        </p:sp>
        <p:pic>
          <p:nvPicPr>
            <p:cNvPr id="4" name="Picture 3">
              <a:extLst>
                <a:ext uri="{FF2B5EF4-FFF2-40B4-BE49-F238E27FC236}">
                  <a16:creationId xmlns:a16="http://schemas.microsoft.com/office/drawing/2014/main" id="{3EB42222-BB21-4652-92CB-4650757820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6146" y="2104950"/>
              <a:ext cx="2531548" cy="1560449"/>
            </a:xfrm>
            <a:prstGeom prst="rect">
              <a:avLst/>
            </a:prstGeom>
          </p:spPr>
        </p:pic>
        <p:sp>
          <p:nvSpPr>
            <p:cNvPr id="5" name="TextBox 4">
              <a:extLst>
                <a:ext uri="{FF2B5EF4-FFF2-40B4-BE49-F238E27FC236}">
                  <a16:creationId xmlns:a16="http://schemas.microsoft.com/office/drawing/2014/main" id="{2D9A5995-2A77-4A84-812F-82861EA07707}"/>
                </a:ext>
              </a:extLst>
            </p:cNvPr>
            <p:cNvSpPr txBox="1"/>
            <p:nvPr/>
          </p:nvSpPr>
          <p:spPr>
            <a:xfrm>
              <a:off x="3146887" y="3699265"/>
              <a:ext cx="25508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Medium"/>
                  <a:ea typeface="+mn-ea"/>
                  <a:cs typeface="+mn-cs"/>
                </a:rPr>
                <a:t>Bridge Repair and Replacement</a:t>
              </a:r>
            </a:p>
          </p:txBody>
        </p:sp>
        <p:pic>
          <p:nvPicPr>
            <p:cNvPr id="6" name="Picture 5">
              <a:extLst>
                <a:ext uri="{FF2B5EF4-FFF2-40B4-BE49-F238E27FC236}">
                  <a16:creationId xmlns:a16="http://schemas.microsoft.com/office/drawing/2014/main" id="{B6513100-934F-4115-9869-67D295A272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8835" y="2104950"/>
              <a:ext cx="2531548" cy="1512898"/>
            </a:xfrm>
            <a:prstGeom prst="rect">
              <a:avLst/>
            </a:prstGeom>
          </p:spPr>
        </p:pic>
        <p:sp>
          <p:nvSpPr>
            <p:cNvPr id="7" name="TextBox 6">
              <a:extLst>
                <a:ext uri="{FF2B5EF4-FFF2-40B4-BE49-F238E27FC236}">
                  <a16:creationId xmlns:a16="http://schemas.microsoft.com/office/drawing/2014/main" id="{B8474F96-C942-4884-B80E-14647609BB0A}"/>
                </a:ext>
              </a:extLst>
            </p:cNvPr>
            <p:cNvSpPr txBox="1"/>
            <p:nvPr/>
          </p:nvSpPr>
          <p:spPr>
            <a:xfrm>
              <a:off x="27242" y="3699266"/>
              <a:ext cx="269913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Medium"/>
                  <a:ea typeface="+mn-ea"/>
                  <a:cs typeface="+mn-cs"/>
                </a:rPr>
                <a:t>Pavement Preservation work</a:t>
              </a:r>
            </a:p>
          </p:txBody>
        </p:sp>
      </p:grpSp>
      <p:sp>
        <p:nvSpPr>
          <p:cNvPr id="9" name="Title 1">
            <a:extLst>
              <a:ext uri="{FF2B5EF4-FFF2-40B4-BE49-F238E27FC236}">
                <a16:creationId xmlns:a16="http://schemas.microsoft.com/office/drawing/2014/main" id="{BF712B91-B1FC-4FCF-9441-09D410CC795A}"/>
              </a:ext>
            </a:extLst>
          </p:cNvPr>
          <p:cNvSpPr txBox="1">
            <a:spLocks/>
          </p:cNvSpPr>
          <p:nvPr/>
        </p:nvSpPr>
        <p:spPr>
          <a:xfrm>
            <a:off x="964707" y="367761"/>
            <a:ext cx="10895860" cy="6265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tx2">
                    <a:lumMod val="75000"/>
                  </a:schemeClr>
                </a:solidFill>
              </a:rPr>
              <a:t>System health is improved 3 ways</a:t>
            </a:r>
          </a:p>
        </p:txBody>
      </p:sp>
      <p:cxnSp>
        <p:nvCxnSpPr>
          <p:cNvPr id="10" name="Straight Connector 9">
            <a:extLst>
              <a:ext uri="{FF2B5EF4-FFF2-40B4-BE49-F238E27FC236}">
                <a16:creationId xmlns:a16="http://schemas.microsoft.com/office/drawing/2014/main" id="{4D78384C-FCAE-4F45-81A6-B4A14A05CE3E}"/>
              </a:ext>
            </a:extLst>
          </p:cNvPr>
          <p:cNvCxnSpPr/>
          <p:nvPr/>
        </p:nvCxnSpPr>
        <p:spPr>
          <a:xfrm>
            <a:off x="1154097" y="932155"/>
            <a:ext cx="11037903" cy="0"/>
          </a:xfrm>
          <a:prstGeom prst="line">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908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23275</TotalTime>
  <Words>1003</Words>
  <Application>Microsoft Office PowerPoint</Application>
  <PresentationFormat>Widescreen</PresentationFormat>
  <Paragraphs>224</Paragraphs>
  <Slides>36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Avenir Next</vt:lpstr>
      <vt:lpstr>Avenir Next Medium</vt:lpstr>
      <vt:lpstr>Calibri</vt:lpstr>
      <vt:lpstr>Calibri Light</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Kansas Transportation  Programs:  Start with a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Consult</dc:title>
  <dc:creator>Amy Link [KDOT]</dc:creator>
  <cp:lastModifiedBy>Amy Link [KDOT]</cp:lastModifiedBy>
  <cp:revision>330</cp:revision>
  <dcterms:created xsi:type="dcterms:W3CDTF">2019-07-24T12:53:44Z</dcterms:created>
  <dcterms:modified xsi:type="dcterms:W3CDTF">2019-09-23T15:19:10Z</dcterms:modified>
</cp:coreProperties>
</file>